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1" r:id="rId6"/>
    <p:sldId id="262" r:id="rId7"/>
    <p:sldId id="267" r:id="rId8"/>
    <p:sldId id="264" r:id="rId9"/>
    <p:sldId id="265" r:id="rId10"/>
    <p:sldId id="270" r:id="rId11"/>
    <p:sldId id="269" r:id="rId12"/>
    <p:sldId id="271"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C13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14 - Θέση ημερομηνίας"/>
          <p:cNvSpPr>
            <a:spLocks noGrp="1"/>
          </p:cNvSpPr>
          <p:nvPr>
            <p:ph type="dt" sz="half" idx="10"/>
          </p:nvPr>
        </p:nvSpPr>
        <p:spPr/>
        <p:txBody>
          <a:bodyPr/>
          <a:lstStyle/>
          <a:p>
            <a:fld id="{B1313C39-B963-495B-B58C-4F3BCCC596AD}" type="datetimeFigureOut">
              <a:rPr lang="el-GR" smtClean="0"/>
              <a:pPr/>
              <a:t>23/1/2020</a:t>
            </a:fld>
            <a:endParaRPr lang="el-GR" dirty="0"/>
          </a:p>
        </p:txBody>
      </p:sp>
      <p:sp>
        <p:nvSpPr>
          <p:cNvPr id="16" name="15 - Θέση αριθμού διαφάνειας"/>
          <p:cNvSpPr>
            <a:spLocks noGrp="1"/>
          </p:cNvSpPr>
          <p:nvPr>
            <p:ph type="sldNum" sz="quarter" idx="11"/>
          </p:nvPr>
        </p:nvSpPr>
        <p:spPr/>
        <p:txBody>
          <a:bodyPr/>
          <a:lstStyle/>
          <a:p>
            <a:fld id="{5EB1DDA2-6870-4F9F-8356-B7C141000240}" type="slidenum">
              <a:rPr lang="el-GR" smtClean="0"/>
              <a:pPr/>
              <a:t>‹#›</a:t>
            </a:fld>
            <a:endParaRPr lang="el-GR" dirty="0"/>
          </a:p>
        </p:txBody>
      </p:sp>
      <p:sp>
        <p:nvSpPr>
          <p:cNvPr id="17" name="16 - Θέση υποσέλιδου"/>
          <p:cNvSpPr>
            <a:spLocks noGrp="1"/>
          </p:cNvSpPr>
          <p:nvPr>
            <p:ph type="ftr" sz="quarter" idx="12"/>
          </p:nvPr>
        </p:nvSpPr>
        <p:spPr/>
        <p:txBody>
          <a:bodyPr/>
          <a:lstStyle/>
          <a:p>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1313C39-B963-495B-B58C-4F3BCCC596AD}" type="datetimeFigureOut">
              <a:rPr lang="el-GR" smtClean="0"/>
              <a:pPr/>
              <a:t>23/1/2020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5EB1DDA2-6870-4F9F-8356-B7C141000240}"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1313C39-B963-495B-B58C-4F3BCCC596AD}" type="datetimeFigureOut">
              <a:rPr lang="el-GR" smtClean="0"/>
              <a:pPr/>
              <a:t>23/1/2020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5EB1DDA2-6870-4F9F-8356-B7C141000240}"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B1313C39-B963-495B-B58C-4F3BCCC596AD}" type="datetimeFigureOut">
              <a:rPr lang="el-GR" smtClean="0"/>
              <a:pPr/>
              <a:t>23/1/2020</a:t>
            </a:fld>
            <a:endParaRPr lang="el-GR" dirty="0"/>
          </a:p>
        </p:txBody>
      </p:sp>
      <p:sp>
        <p:nvSpPr>
          <p:cNvPr id="15" name="14 - Θέση αριθμού διαφάνειας"/>
          <p:cNvSpPr>
            <a:spLocks noGrp="1"/>
          </p:cNvSpPr>
          <p:nvPr>
            <p:ph type="sldNum" sz="quarter" idx="15"/>
          </p:nvPr>
        </p:nvSpPr>
        <p:spPr/>
        <p:txBody>
          <a:bodyPr/>
          <a:lstStyle>
            <a:lvl1pPr algn="ctr">
              <a:defRPr/>
            </a:lvl1pPr>
          </a:lstStyle>
          <a:p>
            <a:fld id="{5EB1DDA2-6870-4F9F-8356-B7C141000240}" type="slidenum">
              <a:rPr lang="el-GR" smtClean="0"/>
              <a:pPr/>
              <a:t>‹#›</a:t>
            </a:fld>
            <a:endParaRPr lang="el-GR" dirty="0"/>
          </a:p>
        </p:txBody>
      </p:sp>
      <p:sp>
        <p:nvSpPr>
          <p:cNvPr id="16" name="15 - Θέση υποσέλιδου"/>
          <p:cNvSpPr>
            <a:spLocks noGrp="1"/>
          </p:cNvSpPr>
          <p:nvPr>
            <p:ph type="ftr" sz="quarter" idx="16"/>
          </p:nvPr>
        </p:nvSpPr>
        <p:spPr/>
        <p:txBody>
          <a:bodyPr/>
          <a:lstStyle/>
          <a:p>
            <a:endParaRPr lang="el-GR" dirty="0"/>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B1313C39-B963-495B-B58C-4F3BCCC596AD}" type="datetimeFigureOut">
              <a:rPr lang="el-GR" smtClean="0"/>
              <a:pPr/>
              <a:t>23/1/2020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5EB1DDA2-6870-4F9F-8356-B7C141000240}" type="slidenum">
              <a:rPr lang="el-GR" smtClean="0"/>
              <a:pPr/>
              <a:t>‹#›</a:t>
            </a:fld>
            <a:endParaRPr lang="el-GR" dirty="0"/>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B1313C39-B963-495B-B58C-4F3BCCC596AD}" type="datetimeFigureOut">
              <a:rPr lang="el-GR" smtClean="0"/>
              <a:pPr/>
              <a:t>23/1/2020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5EB1DDA2-6870-4F9F-8356-B7C141000240}" type="slidenum">
              <a:rPr lang="el-GR" smtClean="0"/>
              <a:pPr/>
              <a:t>‹#›</a:t>
            </a:fld>
            <a:endParaRPr lang="el-GR" dirty="0"/>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5EB1DDA2-6870-4F9F-8356-B7C141000240}" type="slidenum">
              <a:rPr lang="el-GR" smtClean="0"/>
              <a:pPr/>
              <a:t>‹#›</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7" name="6 - Θέση ημερομηνίας"/>
          <p:cNvSpPr>
            <a:spLocks noGrp="1"/>
          </p:cNvSpPr>
          <p:nvPr>
            <p:ph type="dt" sz="half" idx="10"/>
          </p:nvPr>
        </p:nvSpPr>
        <p:spPr/>
        <p:txBody>
          <a:bodyPr/>
          <a:lstStyle/>
          <a:p>
            <a:fld id="{B1313C39-B963-495B-B58C-4F3BCCC596AD}" type="datetimeFigureOut">
              <a:rPr lang="el-GR" smtClean="0"/>
              <a:pPr/>
              <a:t>23/1/2020</a:t>
            </a:fld>
            <a:endParaRPr lang="el-GR" dirty="0"/>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B1313C39-B963-495B-B58C-4F3BCCC596AD}" type="datetimeFigureOut">
              <a:rPr lang="el-GR" smtClean="0"/>
              <a:pPr/>
              <a:t>23/1/2020</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5EB1DDA2-6870-4F9F-8356-B7C141000240}" type="slidenum">
              <a:rPr lang="el-GR" smtClean="0"/>
              <a:pPr/>
              <a:t>‹#›</a:t>
            </a:fld>
            <a:endParaRPr lang="el-GR" dirty="0"/>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1313C39-B963-495B-B58C-4F3BCCC596AD}" type="datetimeFigureOut">
              <a:rPr lang="el-GR" smtClean="0"/>
              <a:pPr/>
              <a:t>23/1/2020</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5EB1DDA2-6870-4F9F-8356-B7C141000240}"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B1313C39-B963-495B-B58C-4F3BCCC596AD}" type="datetimeFigureOut">
              <a:rPr lang="el-GR" smtClean="0"/>
              <a:pPr/>
              <a:t>23/1/2020</a:t>
            </a:fld>
            <a:endParaRPr lang="el-GR" dirty="0"/>
          </a:p>
        </p:txBody>
      </p:sp>
      <p:sp>
        <p:nvSpPr>
          <p:cNvPr id="9" name="8 - Θέση αριθμού διαφάνειας"/>
          <p:cNvSpPr>
            <a:spLocks noGrp="1"/>
          </p:cNvSpPr>
          <p:nvPr>
            <p:ph type="sldNum" sz="quarter" idx="15"/>
          </p:nvPr>
        </p:nvSpPr>
        <p:spPr/>
        <p:txBody>
          <a:bodyPr/>
          <a:lstStyle/>
          <a:p>
            <a:fld id="{5EB1DDA2-6870-4F9F-8356-B7C141000240}" type="slidenum">
              <a:rPr lang="el-GR" smtClean="0"/>
              <a:pPr/>
              <a:t>‹#›</a:t>
            </a:fld>
            <a:endParaRPr lang="el-GR" dirty="0"/>
          </a:p>
        </p:txBody>
      </p:sp>
      <p:sp>
        <p:nvSpPr>
          <p:cNvPr id="10" name="9 - Θέση υποσέλιδου"/>
          <p:cNvSpPr>
            <a:spLocks noGrp="1"/>
          </p:cNvSpPr>
          <p:nvPr>
            <p:ph type="ftr" sz="quarter" idx="16"/>
          </p:nvPr>
        </p:nvSpPr>
        <p:spPr/>
        <p:txBody>
          <a:bodyPr/>
          <a:lstStyle/>
          <a:p>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B1313C39-B963-495B-B58C-4F3BCCC596AD}" type="datetimeFigureOut">
              <a:rPr lang="el-GR" smtClean="0"/>
              <a:pPr/>
              <a:t>23/1/2020</a:t>
            </a:fld>
            <a:endParaRPr lang="el-GR" dirty="0"/>
          </a:p>
        </p:txBody>
      </p:sp>
      <p:sp>
        <p:nvSpPr>
          <p:cNvPr id="9" name="8 - Θέση αριθμού διαφάνειας"/>
          <p:cNvSpPr>
            <a:spLocks noGrp="1"/>
          </p:cNvSpPr>
          <p:nvPr>
            <p:ph type="sldNum" sz="quarter" idx="11"/>
          </p:nvPr>
        </p:nvSpPr>
        <p:spPr/>
        <p:txBody>
          <a:bodyPr/>
          <a:lstStyle/>
          <a:p>
            <a:fld id="{5EB1DDA2-6870-4F9F-8356-B7C141000240}" type="slidenum">
              <a:rPr lang="el-GR" smtClean="0"/>
              <a:pPr/>
              <a:t>‹#›</a:t>
            </a:fld>
            <a:endParaRPr lang="el-GR" dirty="0"/>
          </a:p>
        </p:txBody>
      </p:sp>
      <p:sp>
        <p:nvSpPr>
          <p:cNvPr id="10" name="9 - Θέση υποσέλιδου"/>
          <p:cNvSpPr>
            <a:spLocks noGrp="1"/>
          </p:cNvSpPr>
          <p:nvPr>
            <p:ph type="ftr" sz="quarter" idx="12"/>
          </p:nvPr>
        </p:nvSpPr>
        <p:spPr/>
        <p:txBody>
          <a:bodyPr/>
          <a:lstStyle/>
          <a:p>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1313C39-B963-495B-B58C-4F3BCCC596AD}" type="datetimeFigureOut">
              <a:rPr lang="el-GR" smtClean="0"/>
              <a:pPr/>
              <a:t>23/1/2020</a:t>
            </a:fld>
            <a:endParaRPr lang="el-GR" dirty="0"/>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EB1DDA2-6870-4F9F-8356-B7C141000240}" type="slidenum">
              <a:rPr lang="el-GR" smtClean="0"/>
              <a:pPr/>
              <a:t>‹#›</a:t>
            </a:fld>
            <a:endParaRPr lang="el-GR" dirty="0"/>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428596" y="3643314"/>
            <a:ext cx="8305800" cy="1143000"/>
          </a:xfrm>
        </p:spPr>
        <p:txBody>
          <a:bodyPr/>
          <a:lstStyle/>
          <a:p>
            <a:r>
              <a:rPr lang="el-GR" dirty="0" smtClean="0"/>
              <a:t>Η ΕΞΕΛΙΞΗ ΤΗΣ ΤΕΧΝΟΛΟΓΙΑΣ</a:t>
            </a:r>
          </a:p>
          <a:p>
            <a:endParaRPr lang="el-GR" dirty="0"/>
          </a:p>
        </p:txBody>
      </p:sp>
      <p:sp>
        <p:nvSpPr>
          <p:cNvPr id="2" name="1 - Τίτλος"/>
          <p:cNvSpPr>
            <a:spLocks noGrp="1"/>
          </p:cNvSpPr>
          <p:nvPr>
            <p:ph type="ctrTitle"/>
          </p:nvPr>
        </p:nvSpPr>
        <p:spPr>
          <a:xfrm>
            <a:off x="785786" y="785794"/>
            <a:ext cx="7772400" cy="1975104"/>
          </a:xfrm>
        </p:spPr>
        <p:txBody>
          <a:bodyPr/>
          <a:lstStyle/>
          <a:p>
            <a:r>
              <a:rPr lang="en-US" dirty="0" smtClean="0"/>
              <a:t>Project  A.L.P.H.A.</a:t>
            </a:r>
            <a:endParaRPr lang="el-GR" dirty="0"/>
          </a:p>
        </p:txBody>
      </p:sp>
      <p:sp>
        <p:nvSpPr>
          <p:cNvPr id="4" name="3 - TextBox"/>
          <p:cNvSpPr txBox="1"/>
          <p:nvPr/>
        </p:nvSpPr>
        <p:spPr>
          <a:xfrm>
            <a:off x="2643174" y="5429264"/>
            <a:ext cx="4780219" cy="369332"/>
          </a:xfrm>
          <a:prstGeom prst="rect">
            <a:avLst/>
          </a:prstGeom>
          <a:noFill/>
        </p:spPr>
        <p:txBody>
          <a:bodyPr wrap="none" rtlCol="0">
            <a:spAutoFit/>
          </a:bodyPr>
          <a:lstStyle/>
          <a:p>
            <a:r>
              <a:rPr lang="el-GR" dirty="0" smtClean="0"/>
              <a:t>Υπεύθυνος Καθηγητής: </a:t>
            </a:r>
            <a:r>
              <a:rPr lang="en-US" dirty="0" smtClean="0"/>
              <a:t>Dr.</a:t>
            </a:r>
            <a:r>
              <a:rPr lang="el-GR" dirty="0" smtClean="0"/>
              <a:t>Καλομοίρης Μιχαήλ</a:t>
            </a:r>
            <a:endParaRPr lang="el-GR" dirty="0"/>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5429264"/>
            <a:ext cx="8229600" cy="862010"/>
          </a:xfrm>
          <a:blipFill>
            <a:blip r:embed="rId2"/>
            <a:tile tx="0" ty="0" sx="100000" sy="100000" flip="none" algn="tl"/>
          </a:blipFill>
          <a:ln>
            <a:solidFill>
              <a:schemeClr val="dk1"/>
            </a:solidFill>
          </a:ln>
        </p:spPr>
        <p:style>
          <a:lnRef idx="2">
            <a:schemeClr val="dk1"/>
          </a:lnRef>
          <a:fillRef idx="1">
            <a:schemeClr val="lt1"/>
          </a:fillRef>
          <a:effectRef idx="0">
            <a:schemeClr val="dk1"/>
          </a:effectRef>
          <a:fontRef idx="minor">
            <a:schemeClr val="dk1"/>
          </a:fontRef>
        </p:style>
        <p:txBody>
          <a:bodyPr/>
          <a:lstStyle/>
          <a:p>
            <a:pPr algn="ctr"/>
            <a:r>
              <a:rPr lang="el-GR" dirty="0" smtClean="0">
                <a:solidFill>
                  <a:schemeClr val="bg1"/>
                </a:solidFill>
              </a:rPr>
              <a:t>Ηλεκτρισμός</a:t>
            </a:r>
            <a:endParaRPr lang="el-GR" dirty="0">
              <a:solidFill>
                <a:schemeClr val="bg1"/>
              </a:solidFill>
            </a:endParaRPr>
          </a:p>
        </p:txBody>
      </p:sp>
      <p:pic>
        <p:nvPicPr>
          <p:cNvPr id="4" name="3 - Εικόνα" descr="wp4067048.jpg"/>
          <p:cNvPicPr>
            <a:picLocks noChangeAspect="1"/>
          </p:cNvPicPr>
          <p:nvPr/>
        </p:nvPicPr>
        <p:blipFill>
          <a:blip r:embed="rId3" cstate="print"/>
          <a:stretch>
            <a:fillRect/>
          </a:stretch>
        </p:blipFill>
        <p:spPr>
          <a:xfrm>
            <a:off x="285720" y="285728"/>
            <a:ext cx="8572560" cy="482206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142844" y="142852"/>
            <a:ext cx="8858312" cy="6500858"/>
          </a:xfrm>
          <a:prstGeom prst="rect">
            <a:avLst/>
          </a:prstGeom>
          <a:blipFill>
            <a:blip r:embed="rId2"/>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1 - Θέση περιεχομένου"/>
          <p:cNvSpPr>
            <a:spLocks noGrp="1"/>
          </p:cNvSpPr>
          <p:nvPr>
            <p:ph idx="1"/>
          </p:nvPr>
        </p:nvSpPr>
        <p:spPr>
          <a:xfrm>
            <a:off x="-142908" y="2428868"/>
            <a:ext cx="8229600" cy="4572000"/>
          </a:xfrm>
        </p:spPr>
        <p:txBody>
          <a:bodyPr>
            <a:normAutofit/>
          </a:bodyPr>
          <a:lstStyle/>
          <a:p>
            <a:r>
              <a:rPr lang="el-GR" sz="1600" dirty="0" smtClean="0">
                <a:solidFill>
                  <a:schemeClr val="bg1"/>
                </a:solidFill>
              </a:rPr>
              <a:t>Ο λαμπτήρας πυράκτωσης είναι λαμπτήρας που εφευρέθηκε από τον Αμερικανό Τόμας Έντισον και πλέον αποσύρεται από την αγορά. Περιλαμβάνει ένα λεπτό μεταλλικό νήμα, από βαρύ, δύστηκτο μέταλλο, συνήθως βολφράμιο, τυλιγμένο σε σπείρες. Αυτό φέρεται από τις άκρες του συγκολλημένο σε δύο παχύτερα σύρματα από όπου εφαρμόζεται η ηλεκτρική τάση η οποία θέτει τα ηλεκτρικά φορτία σε κίνηση και η οποία εξαναγκάζει το νήμα να φωτοβολεί από τη θέρμανσή του στους 2600°C.</a:t>
            </a:r>
            <a:r>
              <a:rPr lang="el-GR" sz="1600" dirty="0" smtClean="0"/>
              <a:t> </a:t>
            </a:r>
            <a:r>
              <a:rPr lang="el-GR" sz="1600" dirty="0" smtClean="0">
                <a:solidFill>
                  <a:schemeClr val="bg1"/>
                </a:solidFill>
              </a:rPr>
              <a:t>Ο Τέσλα, αν και γνώριζε πως το εναλλασσόμενο ρεύμα ήταν κατά πολύ ανώτερο του μονοφασικού του Έντισον, γίνεται βασικός βοηθός του. Προτείνει δε να βελτιώσει τους κινητήρες του Έντισον και αυτός του υπόσχεται αμοιβή 50.000$ αν τα καταφέρει. Λίγες βδομάδες αργότερα και ενώ οι κινητήρες είχαν βελτιωθεί, ο Τέσλα ζητά την αμοιβή του για να λάβει την απάντηση από τον Έντισον: «χα! πολύ φοβάμαι πως δεν καταλαβαίνεις την αμερικανική αίσθηση του χιούμορ», εννοώντας πως στην Αμερική οι συμφωνίες γίνονται με συμβόλαια και όχι με λόγια. Το μονοπώλιο του μονοφασικού ρεύματος είχε μόλις καταριφθεί και ο Τέσλα αποτελεί πλέον απειλή για τον Έντισον. Εκνευρισμένος ο Τέσλα παραιτείται και το 1885 ιδρύει, με τη βοήθεια μικροεπενδυτών, την εταιρεία Tesla Arc Light Company....</a:t>
            </a:r>
            <a:br>
              <a:rPr lang="el-GR" sz="1600" dirty="0" smtClean="0">
                <a:solidFill>
                  <a:schemeClr val="bg1"/>
                </a:solidFill>
              </a:rPr>
            </a:br>
            <a:r>
              <a:rPr lang="el-GR" sz="1600" dirty="0" smtClean="0"/>
              <a:t/>
            </a:r>
            <a:br>
              <a:rPr lang="el-GR" sz="1600" dirty="0" smtClean="0"/>
            </a:br>
            <a:endParaRPr lang="el-GR" sz="1600" dirty="0">
              <a:solidFill>
                <a:schemeClr val="bg1"/>
              </a:solidFill>
            </a:endParaRPr>
          </a:p>
        </p:txBody>
      </p:sp>
      <p:pic>
        <p:nvPicPr>
          <p:cNvPr id="6" name="5 - Εικόνα" descr="1047544.jpg"/>
          <p:cNvPicPr>
            <a:picLocks noChangeAspect="1"/>
          </p:cNvPicPr>
          <p:nvPr/>
        </p:nvPicPr>
        <p:blipFill>
          <a:blip r:embed="rId3" cstate="print"/>
          <a:stretch>
            <a:fillRect/>
          </a:stretch>
        </p:blipFill>
        <p:spPr>
          <a:xfrm>
            <a:off x="5715008" y="285728"/>
            <a:ext cx="3000364" cy="1875227"/>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214546" y="1643050"/>
            <a:ext cx="4286280" cy="4154984"/>
          </a:xfrm>
          <a:prstGeom prst="rect">
            <a:avLst/>
          </a:prstGeom>
          <a:noFill/>
          <a:ln>
            <a:noFill/>
          </a:ln>
        </p:spPr>
        <p:txBody>
          <a:bodyPr wrap="square" rtlCol="0">
            <a:spAutoFit/>
          </a:bodyPr>
          <a:lstStyle/>
          <a:p>
            <a:pPr algn="ctr"/>
            <a:endParaRPr lang="el-GR" sz="2400" dirty="0" smtClean="0"/>
          </a:p>
          <a:p>
            <a:pPr algn="ctr"/>
            <a:r>
              <a:rPr lang="el-GR" sz="2400" dirty="0" smtClean="0"/>
              <a:t>Βέργαδου Διαμάντω</a:t>
            </a:r>
          </a:p>
          <a:p>
            <a:pPr algn="ctr"/>
            <a:r>
              <a:rPr lang="el-GR" sz="2400" dirty="0" smtClean="0"/>
              <a:t>Χρήστος Βλαχάκης </a:t>
            </a:r>
          </a:p>
          <a:p>
            <a:pPr algn="ctr"/>
            <a:r>
              <a:rPr lang="el-GR" sz="2400" dirty="0" smtClean="0"/>
              <a:t>Ηλίας Ζιάβρας</a:t>
            </a:r>
          </a:p>
          <a:p>
            <a:pPr algn="ctr"/>
            <a:r>
              <a:rPr lang="el-GR" sz="2400" dirty="0" smtClean="0"/>
              <a:t>Νικόλαος Κρανιδιώτης</a:t>
            </a:r>
          </a:p>
          <a:p>
            <a:pPr algn="ctr"/>
            <a:r>
              <a:rPr lang="el-GR" sz="2400" dirty="0" smtClean="0"/>
              <a:t>Ελπινίκη Παρασκευοπούλου</a:t>
            </a:r>
          </a:p>
          <a:p>
            <a:pPr algn="ctr"/>
            <a:endParaRPr lang="el-GR" sz="2400" dirty="0" smtClean="0"/>
          </a:p>
          <a:p>
            <a:pPr algn="ctr"/>
            <a:endParaRPr lang="el-GR" sz="2400" dirty="0" smtClean="0"/>
          </a:p>
          <a:p>
            <a:pPr algn="ctr"/>
            <a:endParaRPr lang="el-GR" sz="2400" dirty="0" smtClean="0"/>
          </a:p>
          <a:p>
            <a:pPr algn="ctr"/>
            <a:endParaRPr lang="el-GR" sz="2400" dirty="0" smtClean="0"/>
          </a:p>
          <a:p>
            <a:pPr algn="ctr"/>
            <a:endParaRPr lang="el-GR" sz="2400" dirty="0" smtClean="0"/>
          </a:p>
        </p:txBody>
      </p:sp>
      <p:sp>
        <p:nvSpPr>
          <p:cNvPr id="10" name="9 - Καμπύλη ταινία προς τα κάτω"/>
          <p:cNvSpPr/>
          <p:nvPr/>
        </p:nvSpPr>
        <p:spPr>
          <a:xfrm>
            <a:off x="1500166" y="642918"/>
            <a:ext cx="5786478" cy="928694"/>
          </a:xfrm>
          <a:prstGeom prst="ellipseRibbon">
            <a:avLst/>
          </a:prstGeom>
          <a:blipFill>
            <a:blip r:embed="rId2"/>
            <a:tile tx="0" ty="0" sx="100000" sy="100000" flip="none" algn="tl"/>
          </a:blip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1 - Τίτλος"/>
          <p:cNvSpPr>
            <a:spLocks noGrp="1"/>
          </p:cNvSpPr>
          <p:nvPr>
            <p:ph type="title"/>
          </p:nvPr>
        </p:nvSpPr>
        <p:spPr>
          <a:xfrm>
            <a:off x="2857488" y="285728"/>
            <a:ext cx="8229600" cy="1219200"/>
          </a:xfrm>
        </p:spPr>
        <p:txBody>
          <a:bodyPr/>
          <a:lstStyle/>
          <a:p>
            <a:r>
              <a:rPr smtClean="0"/>
              <a:t> </a:t>
            </a:r>
            <a:r>
              <a:rPr lang="el-GR" dirty="0" smtClean="0"/>
              <a:t>Οι </a:t>
            </a:r>
            <a:r>
              <a:rPr lang="el-GR" dirty="0" smtClean="0"/>
              <a:t>Μαθητές </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Κίνηση</a:t>
            </a:r>
            <a:endParaRPr lang="el-GR" dirty="0"/>
          </a:p>
        </p:txBody>
      </p:sp>
      <p:pic>
        <p:nvPicPr>
          <p:cNvPr id="5" name="4 - Εικόνα" descr="1302592.jpg"/>
          <p:cNvPicPr>
            <a:picLocks noChangeAspect="1"/>
          </p:cNvPicPr>
          <p:nvPr/>
        </p:nvPicPr>
        <p:blipFill>
          <a:blip r:embed="rId2"/>
          <a:stretch>
            <a:fillRect/>
          </a:stretch>
        </p:blipFill>
        <p:spPr>
          <a:xfrm>
            <a:off x="142844" y="142852"/>
            <a:ext cx="8858280" cy="4982783"/>
          </a:xfrm>
          <a:prstGeom prst="rect">
            <a:avLst/>
          </a:prstGeom>
          <a:ln w="228600" cap="sq" cmpd="thickThin">
            <a:solidFill>
              <a:srgbClr val="000000"/>
            </a:solidFill>
            <a:prstDash val="solid"/>
            <a:miter lim="800000"/>
          </a:ln>
          <a:effectLst>
            <a:innerShdw blurRad="76200">
              <a:srgbClr val="000000"/>
            </a:innerShdw>
          </a:effectLst>
        </p:spPr>
      </p:pic>
      <p:sp>
        <p:nvSpPr>
          <p:cNvPr id="6" name="5 - TextBox"/>
          <p:cNvSpPr txBox="1"/>
          <p:nvPr/>
        </p:nvSpPr>
        <p:spPr>
          <a:xfrm>
            <a:off x="1000100" y="5572140"/>
            <a:ext cx="7572428" cy="1015663"/>
          </a:xfrm>
          <a:prstGeom prst="rect">
            <a:avLst/>
          </a:prstGeom>
          <a:blipFill>
            <a:blip r:embed="rId3"/>
            <a:tile tx="0" ty="0" sx="100000" sy="100000" flip="none" algn="tl"/>
          </a:blip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6000" dirty="0" smtClean="0">
                <a:solidFill>
                  <a:schemeClr val="accent3">
                    <a:lumMod val="60000"/>
                    <a:lumOff val="40000"/>
                  </a:schemeClr>
                </a:solidFill>
              </a:rPr>
              <a:t>ΚΙΝΗΣΗ</a:t>
            </a:r>
            <a:endParaRPr lang="el-GR" sz="6000"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285720" y="142852"/>
            <a:ext cx="8644030" cy="6500858"/>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1 - Ορθογώνιο"/>
          <p:cNvSpPr/>
          <p:nvPr/>
        </p:nvSpPr>
        <p:spPr>
          <a:xfrm>
            <a:off x="642910" y="3214686"/>
            <a:ext cx="5572164" cy="2585323"/>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r>
              <a:rPr lang="el-GR" b="1" dirty="0">
                <a:solidFill>
                  <a:schemeClr val="accent3">
                    <a:lumMod val="60000"/>
                    <a:lumOff val="40000"/>
                  </a:schemeClr>
                </a:solidFill>
              </a:rPr>
              <a:t>Το </a:t>
            </a:r>
            <a:r>
              <a:rPr lang="el-GR" b="1" dirty="0" smtClean="0">
                <a:solidFill>
                  <a:schemeClr val="accent3">
                    <a:lumMod val="60000"/>
                    <a:lumOff val="40000"/>
                  </a:schemeClr>
                </a:solidFill>
              </a:rPr>
              <a:t>Αυτοκίνητο</a:t>
            </a:r>
            <a:r>
              <a:rPr lang="el-GR" b="1" dirty="0">
                <a:solidFill>
                  <a:schemeClr val="accent3">
                    <a:lumMod val="60000"/>
                    <a:lumOff val="40000"/>
                  </a:schemeClr>
                </a:solidFill>
              </a:rPr>
              <a:t> είναι τροχοφόρο επιβατικό όχημα με ενσωματωμένο κινητήρα που χρησιμοποιείται για μεταφορές. Σύμφωνα με τους συνηθέστερους ορισμούς, τα αυτοκίνητα σχεδιάζονται ώστε να κινούνται </a:t>
            </a:r>
            <a:r>
              <a:rPr lang="el-GR" b="1" dirty="0" smtClean="0">
                <a:solidFill>
                  <a:schemeClr val="accent3">
                    <a:lumMod val="60000"/>
                    <a:lumOff val="40000"/>
                  </a:schemeClr>
                </a:solidFill>
              </a:rPr>
              <a:t> </a:t>
            </a:r>
            <a:r>
              <a:rPr lang="el-GR" b="1" dirty="0">
                <a:solidFill>
                  <a:schemeClr val="accent3">
                    <a:lumMod val="60000"/>
                    <a:lumOff val="40000"/>
                  </a:schemeClr>
                </a:solidFill>
              </a:rPr>
              <a:t>στους αυτοκινητόδρομους, να έχουν καθίσματα για ένα ως πέντε άτομα, έχουν συνήθως τέσσερις τροχούς και κατασκευάζονται κυρίως για τη μεταφορά </a:t>
            </a:r>
            <a:r>
              <a:rPr lang="el-GR" b="1" dirty="0" smtClean="0">
                <a:solidFill>
                  <a:schemeClr val="accent3">
                    <a:lumMod val="60000"/>
                    <a:lumOff val="40000"/>
                  </a:schemeClr>
                </a:solidFill>
              </a:rPr>
              <a:t>ανθρώπων , αλλά </a:t>
            </a:r>
            <a:r>
              <a:rPr lang="el-GR" b="1" dirty="0">
                <a:solidFill>
                  <a:schemeClr val="accent3">
                    <a:lumMod val="60000"/>
                    <a:lumOff val="40000"/>
                  </a:schemeClr>
                </a:solidFill>
              </a:rPr>
              <a:t>και μερικές φορές για την μεταφορά διαφόρων πραγμάτων.</a:t>
            </a:r>
          </a:p>
        </p:txBody>
      </p:sp>
      <p:pic>
        <p:nvPicPr>
          <p:cNvPr id="4" name="3 - Εικόνα" descr="car-660_15.png"/>
          <p:cNvPicPr>
            <a:picLocks noChangeAspect="1"/>
          </p:cNvPicPr>
          <p:nvPr/>
        </p:nvPicPr>
        <p:blipFill>
          <a:blip r:embed="rId3"/>
          <a:stretch>
            <a:fillRect/>
          </a:stretch>
        </p:blipFill>
        <p:spPr>
          <a:xfrm>
            <a:off x="571472" y="357166"/>
            <a:ext cx="5500726" cy="2538797"/>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Ορθογώνιο"/>
          <p:cNvSpPr/>
          <p:nvPr/>
        </p:nvSpPr>
        <p:spPr>
          <a:xfrm>
            <a:off x="71406" y="285728"/>
            <a:ext cx="8929750" cy="642942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4 - Ορθογώνιο"/>
          <p:cNvSpPr/>
          <p:nvPr/>
        </p:nvSpPr>
        <p:spPr>
          <a:xfrm>
            <a:off x="4786314" y="142852"/>
            <a:ext cx="4000528" cy="646331"/>
          </a:xfrm>
          <a:prstGeom prst="rect">
            <a:avLst/>
          </a:prstGeom>
        </p:spPr>
        <p:txBody>
          <a:bodyPr wrap="square">
            <a:spAutoFit/>
          </a:bodyPr>
          <a:lstStyle/>
          <a:p>
            <a:endParaRPr lang="el-GR" dirty="0" smtClean="0"/>
          </a:p>
          <a:p>
            <a:r>
              <a:rPr lang="el-GR" dirty="0" smtClean="0"/>
              <a:t> </a:t>
            </a:r>
            <a:endParaRPr lang="el-GR" dirty="0"/>
          </a:p>
        </p:txBody>
      </p:sp>
      <p:sp>
        <p:nvSpPr>
          <p:cNvPr id="6" name="5 - Ορθογώνιο"/>
          <p:cNvSpPr/>
          <p:nvPr/>
        </p:nvSpPr>
        <p:spPr>
          <a:xfrm>
            <a:off x="142844" y="3214686"/>
            <a:ext cx="4143404" cy="2862322"/>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r>
              <a:rPr lang="el-GR" dirty="0" smtClean="0"/>
              <a:t> </a:t>
            </a:r>
            <a:r>
              <a:rPr lang="el-GR" dirty="0" smtClean="0">
                <a:solidFill>
                  <a:schemeClr val="accent3">
                    <a:lumMod val="60000"/>
                    <a:lumOff val="40000"/>
                  </a:schemeClr>
                </a:solidFill>
              </a:rPr>
              <a:t>Το πρώτο ατμήλατο όχημα σχεδιάστηκε και ίσως κατασκευάστηκε από τον Φέρντιναντ</a:t>
            </a:r>
            <a:r>
              <a:rPr lang="en-US" dirty="0" smtClean="0">
                <a:solidFill>
                  <a:schemeClr val="accent3">
                    <a:lumMod val="60000"/>
                    <a:lumOff val="40000"/>
                  </a:schemeClr>
                </a:solidFill>
              </a:rPr>
              <a:t> </a:t>
            </a:r>
            <a:r>
              <a:rPr lang="el-GR" dirty="0" smtClean="0">
                <a:solidFill>
                  <a:schemeClr val="accent3">
                    <a:lumMod val="60000"/>
                    <a:lumOff val="40000"/>
                  </a:schemeClr>
                </a:solidFill>
              </a:rPr>
              <a:t>Βέρμπιεστέναν Φλαμανδό στην Κίνα γύρω στο 1672. Ήταν ένα παιχνίδι μεγέθους 65 εκ. για τον Κινέζο αυτοκράτορα που δεν μπορούσε να φέρει οδηγό ή επιβάτη. Δεν είναι γνωστό με βεβαιότητα εάν το μοντέλο του Βέρμπιεστ κατασκευάστηκε ή εκτελέστηκε με επιτυχία</a:t>
            </a:r>
            <a:endParaRPr lang="el-GR" dirty="0">
              <a:solidFill>
                <a:schemeClr val="accent3">
                  <a:lumMod val="60000"/>
                  <a:lumOff val="40000"/>
                </a:schemeClr>
              </a:solidFill>
            </a:endParaRPr>
          </a:p>
        </p:txBody>
      </p:sp>
      <p:pic>
        <p:nvPicPr>
          <p:cNvPr id="7" name="6 - Εικόνα" descr="i285978589376302203.jpg"/>
          <p:cNvPicPr>
            <a:picLocks noChangeAspect="1"/>
          </p:cNvPicPr>
          <p:nvPr/>
        </p:nvPicPr>
        <p:blipFill>
          <a:blip r:embed="rId3"/>
          <a:stretch>
            <a:fillRect/>
          </a:stretch>
        </p:blipFill>
        <p:spPr>
          <a:xfrm>
            <a:off x="285720" y="500042"/>
            <a:ext cx="3673974" cy="2338384"/>
          </a:xfrm>
          <a:prstGeom prst="rect">
            <a:avLst/>
          </a:prstGeom>
          <a:ln w="228600" cap="sq" cmpd="thickThin">
            <a:solidFill>
              <a:srgbClr val="000000"/>
            </a:solidFill>
            <a:prstDash val="solid"/>
            <a:miter lim="800000"/>
          </a:ln>
          <a:effectLst>
            <a:innerShdw blurRad="76200">
              <a:srgbClr val="000000"/>
            </a:innerShdw>
          </a:effectLst>
        </p:spPr>
      </p:pic>
      <p:pic>
        <p:nvPicPr>
          <p:cNvPr id="8" name="7 - Εικόνα" descr="polo_1.jpg"/>
          <p:cNvPicPr>
            <a:picLocks noChangeAspect="1"/>
          </p:cNvPicPr>
          <p:nvPr/>
        </p:nvPicPr>
        <p:blipFill>
          <a:blip r:embed="rId4"/>
          <a:stretch>
            <a:fillRect/>
          </a:stretch>
        </p:blipFill>
        <p:spPr>
          <a:xfrm>
            <a:off x="4572000" y="500042"/>
            <a:ext cx="4071966" cy="2336374"/>
          </a:xfrm>
          <a:prstGeom prst="rect">
            <a:avLst/>
          </a:prstGeom>
          <a:ln w="228600" cap="sq" cmpd="thickThin">
            <a:solidFill>
              <a:srgbClr val="000000"/>
            </a:solidFill>
            <a:prstDash val="solid"/>
            <a:miter lim="800000"/>
          </a:ln>
          <a:effectLst>
            <a:innerShdw blurRad="76200">
              <a:srgbClr val="000000"/>
            </a:innerShdw>
          </a:effectLst>
        </p:spPr>
      </p:pic>
      <p:sp>
        <p:nvSpPr>
          <p:cNvPr id="10" name="9 - Ορθογώνιο"/>
          <p:cNvSpPr/>
          <p:nvPr/>
        </p:nvSpPr>
        <p:spPr>
          <a:xfrm>
            <a:off x="4429124" y="3143249"/>
            <a:ext cx="4572032" cy="3416320"/>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r>
              <a:rPr lang="el-GR" dirty="0" smtClean="0">
                <a:solidFill>
                  <a:schemeClr val="accent3">
                    <a:lumMod val="60000"/>
                    <a:lumOff val="40000"/>
                  </a:schemeClr>
                </a:solidFill>
              </a:rPr>
              <a:t>Το 1807, ο Νισεφόρ Νιέπς και ο αδελφός του Κλωντ δημιούργησαν αυτό που ήταν ίσως ο πρώτος κινητήρας εσωτερικής καύσης στον κόσμο</a:t>
            </a:r>
            <a:r>
              <a:rPr lang="en-US" dirty="0" smtClean="0">
                <a:solidFill>
                  <a:schemeClr val="accent3">
                    <a:lumMod val="60000"/>
                    <a:lumOff val="40000"/>
                  </a:schemeClr>
                </a:solidFill>
              </a:rPr>
              <a:t>. </a:t>
            </a:r>
            <a:r>
              <a:rPr lang="el-GR" dirty="0" smtClean="0">
                <a:solidFill>
                  <a:schemeClr val="accent3">
                    <a:lumMod val="60000"/>
                    <a:lumOff val="40000"/>
                  </a:schemeClr>
                </a:solidFill>
              </a:rPr>
              <a:t>Συμπτωματικά, το 1807 ο Ελβετός εφευρέτης Φρανσουά Ισαάκ ντε Ρίβαζ σχεδίασε τη δική του μηχανή εσωτερικής καύσης και την χρησιμοποίησε για να αναπτύξει το πρώτο όχημα του κόσμου που θα τροφοδοτείται από έναν τέτοιο κινητήρα.</a:t>
            </a:r>
            <a:r>
              <a:rPr lang="en-US" dirty="0" smtClean="0">
                <a:solidFill>
                  <a:schemeClr val="accent3">
                    <a:lumMod val="60000"/>
                    <a:lumOff val="40000"/>
                  </a:schemeClr>
                </a:solidFill>
              </a:rPr>
              <a:t> </a:t>
            </a:r>
            <a:r>
              <a:rPr lang="el-GR" dirty="0" smtClean="0">
                <a:solidFill>
                  <a:schemeClr val="accent3">
                    <a:lumMod val="60000"/>
                    <a:lumOff val="40000"/>
                  </a:schemeClr>
                </a:solidFill>
              </a:rPr>
              <a:t>Με την πάροδο του χρόνου και οι μηχανές βελτιώθηκαν καθώς και τα ΄΄σκάφη΄΄ κι έτσι έχουμε τα σημερινά αυτοκίνητα.</a:t>
            </a:r>
            <a:endParaRPr lang="el-GR"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357290" y="5500702"/>
            <a:ext cx="6715172" cy="1143008"/>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rtlCol="0" anchor="ctr"/>
          <a:lstStyle/>
          <a:p>
            <a:pPr algn="ctr"/>
            <a:endParaRPr lang="el-GR" dirty="0"/>
          </a:p>
        </p:txBody>
      </p:sp>
      <p:sp>
        <p:nvSpPr>
          <p:cNvPr id="3" name="2 - Υπότιτλος"/>
          <p:cNvSpPr>
            <a:spLocks noGrp="1"/>
          </p:cNvSpPr>
          <p:nvPr>
            <p:ph type="subTitle" idx="1"/>
          </p:nvPr>
        </p:nvSpPr>
        <p:spPr>
          <a:xfrm>
            <a:off x="642910" y="5500702"/>
            <a:ext cx="8305800" cy="1143000"/>
          </a:xfrm>
        </p:spPr>
        <p:txBody>
          <a:bodyPr>
            <a:normAutofit/>
          </a:bodyPr>
          <a:lstStyle/>
          <a:p>
            <a:pPr algn="ctr"/>
            <a:r>
              <a:rPr lang="el-GR" sz="4400" dirty="0" smtClean="0">
                <a:solidFill>
                  <a:schemeClr val="tx1">
                    <a:lumMod val="85000"/>
                  </a:schemeClr>
                </a:solidFill>
              </a:rPr>
              <a:t>ΤΥΠΟΓΡΑΦΙΑ</a:t>
            </a:r>
            <a:endParaRPr lang="el-GR" sz="4400" dirty="0">
              <a:solidFill>
                <a:schemeClr val="tx1">
                  <a:lumMod val="85000"/>
                </a:schemeClr>
              </a:solidFill>
            </a:endParaRPr>
          </a:p>
        </p:txBody>
      </p:sp>
      <p:pic>
        <p:nvPicPr>
          <p:cNvPr id="5" name="4 - Εικόνα" descr="198038.jpg"/>
          <p:cNvPicPr>
            <a:picLocks noChangeAspect="1"/>
          </p:cNvPicPr>
          <p:nvPr/>
        </p:nvPicPr>
        <p:blipFill>
          <a:blip r:embed="rId3"/>
          <a:stretch>
            <a:fillRect/>
          </a:stretch>
        </p:blipFill>
        <p:spPr>
          <a:xfrm>
            <a:off x="500035" y="214290"/>
            <a:ext cx="8072494" cy="504530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214282" y="214290"/>
            <a:ext cx="8715436" cy="6357982"/>
          </a:xfrm>
          <a:prstGeom prst="rect">
            <a:avLst/>
          </a:prstGeom>
          <a:blipFill>
            <a:blip r:embed="rId2"/>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1 - Τίτλος"/>
          <p:cNvSpPr>
            <a:spLocks noGrp="1"/>
          </p:cNvSpPr>
          <p:nvPr>
            <p:ph type="title"/>
          </p:nvPr>
        </p:nvSpPr>
        <p:spPr>
          <a:xfrm>
            <a:off x="214282" y="142852"/>
            <a:ext cx="8229600" cy="1219200"/>
          </a:xfrm>
        </p:spPr>
        <p:txBody>
          <a:bodyPr/>
          <a:lstStyle/>
          <a:p>
            <a:pPr algn="ctr"/>
            <a:r>
              <a:rPr lang="el-GR" dirty="0" smtClean="0">
                <a:solidFill>
                  <a:schemeClr val="tx1">
                    <a:lumMod val="85000"/>
                  </a:schemeClr>
                </a:solidFill>
              </a:rPr>
              <a:t>ΤΥΠΟΓΡΑΦΙΑ</a:t>
            </a:r>
            <a:endParaRPr lang="el-GR" dirty="0">
              <a:solidFill>
                <a:schemeClr val="tx1">
                  <a:lumMod val="85000"/>
                </a:schemeClr>
              </a:solidFill>
            </a:endParaRPr>
          </a:p>
        </p:txBody>
      </p:sp>
      <p:sp>
        <p:nvSpPr>
          <p:cNvPr id="3" name="2 - Θέση περιεχομένου"/>
          <p:cNvSpPr>
            <a:spLocks noGrp="1"/>
          </p:cNvSpPr>
          <p:nvPr>
            <p:ph idx="1"/>
          </p:nvPr>
        </p:nvSpPr>
        <p:spPr>
          <a:xfrm>
            <a:off x="214282" y="1500174"/>
            <a:ext cx="4686304" cy="4725643"/>
          </a:xfrm>
        </p:spPr>
        <p:txBody>
          <a:bodyPr>
            <a:normAutofit fontScale="55000" lnSpcReduction="20000"/>
          </a:bodyPr>
          <a:lstStyle/>
          <a:p>
            <a:r>
              <a:rPr lang="el-GR" b="1" dirty="0"/>
              <a:t>Τυπογραφία</a:t>
            </a:r>
            <a:r>
              <a:rPr lang="el-GR" dirty="0"/>
              <a:t> είναι η τέχνη της αποτύπωσης γραπτού </a:t>
            </a:r>
            <a:r>
              <a:rPr lang="el-GR" dirty="0" smtClean="0"/>
              <a:t>λόγου </a:t>
            </a:r>
          </a:p>
          <a:p>
            <a:pPr>
              <a:buNone/>
            </a:pPr>
            <a:r>
              <a:rPr lang="el-GR" dirty="0" smtClean="0"/>
              <a:t> και </a:t>
            </a:r>
            <a:r>
              <a:rPr lang="el-GR" dirty="0"/>
              <a:t>εικόνων σε </a:t>
            </a:r>
            <a:r>
              <a:rPr lang="el-GR" dirty="0" smtClean="0"/>
              <a:t>χαρτί, </a:t>
            </a:r>
            <a:r>
              <a:rPr lang="el-GR" dirty="0"/>
              <a:t>ύφασμα, μέταλλο ή άλλο </a:t>
            </a:r>
            <a:r>
              <a:rPr lang="el-GR" dirty="0">
                <a:solidFill>
                  <a:schemeClr val="tx1">
                    <a:lumMod val="85000"/>
                  </a:schemeClr>
                </a:solidFill>
              </a:rPr>
              <a:t>υλικό</a:t>
            </a:r>
            <a:r>
              <a:rPr lang="el-GR" dirty="0"/>
              <a:t> με τη βοήθεια τεχνικών μέσων και συνήθως σε μαζική κλίμακα.</a:t>
            </a:r>
          </a:p>
          <a:p>
            <a:r>
              <a:rPr lang="el-GR" dirty="0"/>
              <a:t>Η τυπογραφία ξεκίνησε ουσιαστικά τον 15ο αι. με την εφεύρεση του επίπεδου πιεστηρίου από τον Γουτεμβέργιο. Μέχρι τα τέλη του 20ού αι., η </a:t>
            </a:r>
            <a:r>
              <a:rPr lang="el-GR" i="1" dirty="0"/>
              <a:t>παραδοσιακή τυπογραφία</a:t>
            </a:r>
            <a:r>
              <a:rPr lang="el-GR" dirty="0"/>
              <a:t> χρησιμοποιούσε </a:t>
            </a:r>
            <a:r>
              <a:rPr lang="el-GR" i="1" dirty="0"/>
              <a:t>κινητά στοιχεία</a:t>
            </a:r>
            <a:r>
              <a:rPr lang="el-GR" dirty="0"/>
              <a:t> σε διάφορα μεγέθη και οικογένειες (</a:t>
            </a:r>
            <a:r>
              <a:rPr lang="el-GR" i="1" dirty="0" smtClean="0"/>
              <a:t>γραμματοσειρές</a:t>
            </a:r>
            <a:r>
              <a:rPr lang="en-US" i="1" dirty="0" smtClean="0"/>
              <a:t>)</a:t>
            </a:r>
            <a:r>
              <a:rPr lang="el-GR" dirty="0" smtClean="0"/>
              <a:t> </a:t>
            </a:r>
            <a:r>
              <a:rPr lang="el-GR" dirty="0"/>
              <a:t>φτιαγμένες από μέταλλο και σπανιότερα από ξύλο. Τα στοιχεία αυτά έμπαιναν σε ειδικές θήκες, τους </a:t>
            </a:r>
            <a:r>
              <a:rPr lang="el-GR" i="1" dirty="0"/>
              <a:t>σελιδοθέτες</a:t>
            </a:r>
            <a:r>
              <a:rPr lang="el-GR" dirty="0"/>
              <a:t>, και κατόπιν στο πιεστήριο για την εκτύπωση.</a:t>
            </a:r>
          </a:p>
          <a:p>
            <a:r>
              <a:rPr lang="el-GR" dirty="0"/>
              <a:t>Στη σύγχρονη στοιχειοθεσία, οι φωτογραφικές διαφάνειες και η </a:t>
            </a:r>
            <a:r>
              <a:rPr lang="el-GR" i="1" dirty="0"/>
              <a:t>λιθογραφία</a:t>
            </a:r>
            <a:r>
              <a:rPr lang="el-GR" dirty="0"/>
              <a:t> σε μεταλλικά φύλλα (</a:t>
            </a:r>
            <a:r>
              <a:rPr lang="el-GR" i="1" dirty="0"/>
              <a:t>όφσετ</a:t>
            </a:r>
            <a:r>
              <a:rPr lang="el-GR" dirty="0"/>
              <a:t>) αντικατέστησαν τους σελιδοθέτες, ενώ τα κινητά στοιχεία αντικαταστάθηκαν από ηλεκτρονικές γραμματοσειρές με μεγάλη ποικιλία χαρακτήρων και απεριόριστα μεγέθη. Πάντως κύριο μηχάνημα της τυπογραφίας — παραδοσιακής και σύγχρονης — παραμένει το </a:t>
            </a:r>
            <a:r>
              <a:rPr lang="el-GR" i="1" dirty="0"/>
              <a:t>πιεστήριο</a:t>
            </a:r>
            <a:r>
              <a:rPr lang="el-GR" dirty="0"/>
              <a:t>, που επιτρέπει τη γρήγορη αναπαραγωγή πολλών αντιγράφων.</a:t>
            </a:r>
          </a:p>
          <a:p>
            <a:endParaRPr lang="el-GR" dirty="0"/>
          </a:p>
        </p:txBody>
      </p:sp>
      <p:pic>
        <p:nvPicPr>
          <p:cNvPr id="4" name="3 - Εικόνα" descr="Chodowiecki_Basedow_Tafel_21_c_Z.jpg"/>
          <p:cNvPicPr>
            <a:picLocks noChangeAspect="1"/>
          </p:cNvPicPr>
          <p:nvPr/>
        </p:nvPicPr>
        <p:blipFill>
          <a:blip r:embed="rId3"/>
          <a:stretch>
            <a:fillRect/>
          </a:stretch>
        </p:blipFill>
        <p:spPr>
          <a:xfrm>
            <a:off x="6429388" y="571480"/>
            <a:ext cx="2202654" cy="2643206"/>
          </a:xfrm>
          <a:prstGeom prst="rect">
            <a:avLst/>
          </a:prstGeom>
          <a:ln w="228600" cap="sq" cmpd="thickThin">
            <a:solidFill>
              <a:srgbClr val="000000"/>
            </a:solidFill>
            <a:prstDash val="solid"/>
            <a:miter lim="800000"/>
          </a:ln>
          <a:effectLst>
            <a:innerShdw blurRad="76200">
              <a:srgbClr val="000000"/>
            </a:innerShdw>
          </a:effectLst>
        </p:spPr>
      </p:pic>
      <p:pic>
        <p:nvPicPr>
          <p:cNvPr id="5" name="4 - Εικόνα" descr="Gutenberg-1.jpg"/>
          <p:cNvPicPr>
            <a:picLocks noChangeAspect="1"/>
          </p:cNvPicPr>
          <p:nvPr/>
        </p:nvPicPr>
        <p:blipFill>
          <a:blip r:embed="rId4" cstate="print"/>
          <a:stretch>
            <a:fillRect/>
          </a:stretch>
        </p:blipFill>
        <p:spPr>
          <a:xfrm>
            <a:off x="6786578" y="3857628"/>
            <a:ext cx="1932645" cy="245687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85720" y="214290"/>
            <a:ext cx="8643998" cy="6429420"/>
          </a:xfrm>
          <a:prstGeom prst="rect">
            <a:avLst/>
          </a:prstGeom>
          <a:blipFill>
            <a:blip r:embed="rId2"/>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1 - Τίτλος"/>
          <p:cNvSpPr>
            <a:spLocks noGrp="1"/>
          </p:cNvSpPr>
          <p:nvPr>
            <p:ph type="ctrTitle"/>
          </p:nvPr>
        </p:nvSpPr>
        <p:spPr>
          <a:xfrm>
            <a:off x="428596" y="0"/>
            <a:ext cx="8305800" cy="1981200"/>
          </a:xfrm>
        </p:spPr>
        <p:txBody>
          <a:bodyPr/>
          <a:lstStyle/>
          <a:p>
            <a:r>
              <a:rPr lang="el-GR" dirty="0" smtClean="0">
                <a:solidFill>
                  <a:schemeClr val="bg1"/>
                </a:solidFill>
              </a:rPr>
              <a:t>ΤΟ ΚΙΝΗΤΟ ΤΗΛΕΦΩΝΟ</a:t>
            </a:r>
            <a:endParaRPr lang="el-GR" dirty="0">
              <a:solidFill>
                <a:schemeClr val="bg1"/>
              </a:solidFill>
            </a:endParaRPr>
          </a:p>
        </p:txBody>
      </p:sp>
      <p:pic>
        <p:nvPicPr>
          <p:cNvPr id="5" name="4 - Εικόνα" descr="motorola-dynatac_resize_md.jpg"/>
          <p:cNvPicPr>
            <a:picLocks noChangeAspect="1"/>
          </p:cNvPicPr>
          <p:nvPr/>
        </p:nvPicPr>
        <p:blipFill>
          <a:blip r:embed="rId3"/>
          <a:stretch>
            <a:fillRect/>
          </a:stretch>
        </p:blipFill>
        <p:spPr>
          <a:xfrm>
            <a:off x="1142976" y="2143116"/>
            <a:ext cx="7086600" cy="370522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214282" y="142852"/>
            <a:ext cx="8715436" cy="6357982"/>
          </a:xfrm>
          <a:prstGeom prst="rect">
            <a:avLst/>
          </a:prstGeom>
          <a:blipFill>
            <a:blip r:embed="rId2"/>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1 - Τίτλος"/>
          <p:cNvSpPr>
            <a:spLocks noGrp="1"/>
          </p:cNvSpPr>
          <p:nvPr>
            <p:ph type="title"/>
          </p:nvPr>
        </p:nvSpPr>
        <p:spPr>
          <a:xfrm>
            <a:off x="428596" y="-214338"/>
            <a:ext cx="8229600" cy="1219200"/>
          </a:xfrm>
        </p:spPr>
        <p:txBody>
          <a:bodyPr>
            <a:normAutofit fontScale="90000"/>
          </a:bodyPr>
          <a:lstStyle/>
          <a:p>
            <a:r>
              <a:rPr lang="el-GR" dirty="0" smtClean="0">
                <a:solidFill>
                  <a:schemeClr val="bg1"/>
                </a:solidFill>
              </a:rPr>
              <a:t>ΟΡΙΣΜΟΣ ΚΙΝΗΤΟΥ ΤΗΛΕΦΩΝΟΥ</a:t>
            </a:r>
            <a:endParaRPr lang="el-GR" dirty="0">
              <a:solidFill>
                <a:schemeClr val="bg1"/>
              </a:solidFill>
            </a:endParaRPr>
          </a:p>
        </p:txBody>
      </p:sp>
      <p:sp>
        <p:nvSpPr>
          <p:cNvPr id="3" name="2 - Θέση περιεχομένου"/>
          <p:cNvSpPr>
            <a:spLocks noGrp="1"/>
          </p:cNvSpPr>
          <p:nvPr>
            <p:ph idx="1"/>
          </p:nvPr>
        </p:nvSpPr>
        <p:spPr>
          <a:xfrm>
            <a:off x="428596" y="4000504"/>
            <a:ext cx="8258204" cy="2268535"/>
          </a:xfrm>
        </p:spPr>
        <p:txBody>
          <a:bodyPr>
            <a:normAutofit/>
          </a:bodyPr>
          <a:lstStyle/>
          <a:p>
            <a:r>
              <a:rPr lang="el-GR" sz="1800" dirty="0" smtClean="0">
                <a:solidFill>
                  <a:schemeClr val="bg1"/>
                </a:solidFill>
              </a:rPr>
              <a:t>        Κινητό τηλέφωνο ή απλά κινητό, ονομάζεται κατά κύριο λόγο το τηλέφωνο που δεν εξαρτάται από φυσική καλωδιακή σύνδεση με δίκτυο παροχής τηλεφωνίας και δεν εξαρτάται από κάποια τοπική ασύρματη συσκευή εκπομπής ραδιοφωνικού σήματος χαμηλής συχνότητας. Τα κινητά τηλέφωνα χρησιμοποιούν τεχνολογία κυψελών (cells) και εκπέμπουν σε υψηλές συχνότητες. Για την εκπομπή και λήψη των σημάτων χρησιμοποιείται πλέον, αποκλειστικά ψηφιακή τεχνολογία με κωδικοποίηση. </a:t>
            </a:r>
            <a:endParaRPr lang="en-US" sz="1800" dirty="0" smtClean="0">
              <a:solidFill>
                <a:schemeClr val="bg1"/>
              </a:solidFill>
            </a:endParaRPr>
          </a:p>
          <a:p>
            <a:endParaRPr lang="el-GR" sz="1800" dirty="0">
              <a:solidFill>
                <a:schemeClr val="bg1"/>
              </a:solidFill>
            </a:endParaRPr>
          </a:p>
        </p:txBody>
      </p:sp>
      <p:pic>
        <p:nvPicPr>
          <p:cNvPr id="4" name="3 - Εικόνα" descr="κινητο.jpg"/>
          <p:cNvPicPr>
            <a:picLocks noChangeAspect="1"/>
          </p:cNvPicPr>
          <p:nvPr/>
        </p:nvPicPr>
        <p:blipFill>
          <a:blip r:embed="rId3"/>
          <a:stretch>
            <a:fillRect/>
          </a:stretch>
        </p:blipFill>
        <p:spPr>
          <a:xfrm>
            <a:off x="1142976" y="1357298"/>
            <a:ext cx="1785950" cy="23785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4 - Εικόνα" descr="τηλ.jpeg"/>
          <p:cNvPicPr>
            <a:picLocks noChangeAspect="1"/>
          </p:cNvPicPr>
          <p:nvPr/>
        </p:nvPicPr>
        <p:blipFill>
          <a:blip r:embed="rId4"/>
          <a:stretch>
            <a:fillRect/>
          </a:stretch>
        </p:blipFill>
        <p:spPr>
          <a:xfrm>
            <a:off x="4643438" y="1214422"/>
            <a:ext cx="2500310" cy="250031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285720" y="357166"/>
            <a:ext cx="8643998" cy="6215106"/>
          </a:xfrm>
          <a:prstGeom prst="rect">
            <a:avLst/>
          </a:prstGeom>
          <a:blipFill>
            <a:blip r:embed="rId2"/>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1 - Τίτλος"/>
          <p:cNvSpPr>
            <a:spLocks noGrp="1"/>
          </p:cNvSpPr>
          <p:nvPr>
            <p:ph type="title"/>
          </p:nvPr>
        </p:nvSpPr>
        <p:spPr/>
        <p:txBody>
          <a:bodyPr>
            <a:normAutofit/>
          </a:bodyPr>
          <a:lstStyle/>
          <a:p>
            <a:r>
              <a:rPr lang="el-GR" sz="1800" dirty="0" smtClean="0"/>
              <a:t>Η εφεύρεση του κινητού τηλεφώνου</a:t>
            </a:r>
            <a:endParaRPr lang="el-GR" sz="1800" dirty="0"/>
          </a:p>
        </p:txBody>
      </p:sp>
      <p:pic>
        <p:nvPicPr>
          <p:cNvPr id="5" name="4 - Θέση περιεχομένου" descr="marty-cooper.jpg"/>
          <p:cNvPicPr>
            <a:picLocks noGrp="1" noChangeAspect="1"/>
          </p:cNvPicPr>
          <p:nvPr>
            <p:ph idx="1"/>
          </p:nvPr>
        </p:nvPicPr>
        <p:blipFill>
          <a:blip r:embed="rId3"/>
          <a:stretch>
            <a:fillRect/>
          </a:stretch>
        </p:blipFill>
        <p:spPr>
          <a:xfrm>
            <a:off x="3714744" y="714356"/>
            <a:ext cx="4825998" cy="3218117"/>
          </a:xfrm>
          <a:prstGeom prst="rect">
            <a:avLst/>
          </a:prstGeom>
          <a:ln w="228600" cap="sq" cmpd="thickThin">
            <a:solidFill>
              <a:srgbClr val="000000"/>
            </a:solidFill>
            <a:prstDash val="solid"/>
            <a:miter lim="800000"/>
          </a:ln>
          <a:effectLst>
            <a:innerShdw blurRad="76200">
              <a:srgbClr val="000000"/>
            </a:innerShdw>
          </a:effectLst>
        </p:spPr>
      </p:pic>
      <p:sp>
        <p:nvSpPr>
          <p:cNvPr id="4" name="3 - Θέση κειμένου"/>
          <p:cNvSpPr>
            <a:spLocks noGrp="1"/>
          </p:cNvSpPr>
          <p:nvPr>
            <p:ph type="body" sz="half" idx="2"/>
          </p:nvPr>
        </p:nvSpPr>
        <p:spPr>
          <a:xfrm>
            <a:off x="500034" y="1428736"/>
            <a:ext cx="2786082" cy="4376742"/>
          </a:xfrm>
        </p:spPr>
        <p:txBody>
          <a:bodyPr>
            <a:normAutofit fontScale="85000" lnSpcReduction="10000"/>
          </a:bodyPr>
          <a:lstStyle/>
          <a:p>
            <a:r>
              <a:rPr lang="el-GR" sz="1200" dirty="0" smtClean="0">
                <a:solidFill>
                  <a:schemeClr val="bg1"/>
                </a:solidFill>
              </a:rPr>
              <a:t>Ο Martin Cooper έχει συνδέσει το όνομά του με την εφεύρεση του κινητού τηλεφώνου. Η ιδέα για την ανάπτυξη μιας φορητής τηλεφωνικής συσκευής που μπορεί να την έχει ο χρήστης συνέχεια μαζί του μπορεί να χαρακτηριστεί δικό του «παιδί», καθώς το 1973 με την βοήθεια της ομάδας του και με την τεχνογνωσία της Motorola, κατάφερε να δημιουργήσει το πρώτο κινητό τηλέφωνο βάρους ενός κιλού και με τη διάρκεια της μπαταρίας να πλησιάζει τα... 20 λεπτά. Από το 1973, λοιπόν, που έκανε την πρώτη κλήση στους δρόμους της Νέας Υόρκης με το πρωτότυπο δοκιμαστικό τηλέφωνο μέχρι σήμερα, έχουν αλλάξει πάρα πολλά πράγματα καθώς έχει δημιουργηθεί μια τεράστια βιομηχανία και αγορά τηλεπικοινωνιών, ιδιαίτερα επιτυχημένη. Σύμφωνα με μελέτες που έχουν δημοσιευτεί, ο αριθμός των ανθρώπων που έχουν στην κατοχή τους και χρησιμοποιούν κινητό αυξάνεται ραγδαίως, ειδικά τα τελευταία χρόνια που το κόστος αγοράς μιας συσκευής έχει πέσει κατακόρυφα</a:t>
            </a:r>
            <a:r>
              <a:rPr lang="en-US" sz="1200" dirty="0" smtClean="0">
                <a:solidFill>
                  <a:schemeClr val="bg1"/>
                </a:solidFill>
              </a:rPr>
              <a:t>.</a:t>
            </a:r>
            <a:endParaRPr lang="el-GR" sz="1200" dirty="0">
              <a:solidFill>
                <a:schemeClr val="bg1"/>
              </a:solidFill>
            </a:endParaRPr>
          </a:p>
        </p:txBody>
      </p:sp>
      <p:sp>
        <p:nvSpPr>
          <p:cNvPr id="9" name="8 - TextBox"/>
          <p:cNvSpPr txBox="1"/>
          <p:nvPr/>
        </p:nvSpPr>
        <p:spPr>
          <a:xfrm>
            <a:off x="5715008" y="4286256"/>
            <a:ext cx="1428760" cy="523220"/>
          </a:xfrm>
          <a:prstGeom prst="rect">
            <a:avLst/>
          </a:prstGeom>
          <a:noFill/>
        </p:spPr>
        <p:txBody>
          <a:bodyPr wrap="square" rtlCol="0">
            <a:spAutoFit/>
          </a:bodyPr>
          <a:lstStyle/>
          <a:p>
            <a:r>
              <a:rPr lang="en-US" sz="1400" b="1" dirty="0" smtClean="0">
                <a:ln w="12700">
                  <a:noFill/>
                  <a:prstDash val="solid"/>
                </a:ln>
                <a:solidFill>
                  <a:schemeClr val="bg1"/>
                </a:solidFill>
                <a:effectLst>
                  <a:outerShdw blurRad="41275" dist="20320" dir="1800000" algn="tl" rotWithShape="0">
                    <a:srgbClr val="000000">
                      <a:alpha val="40000"/>
                    </a:srgbClr>
                  </a:outerShdw>
                </a:effectLst>
              </a:rPr>
              <a:t>MARTIN</a:t>
            </a:r>
            <a:r>
              <a:rPr lang="en-US" sz="1400" b="1" dirty="0" smtClean="0">
                <a:ln w="12700">
                  <a:noFill/>
                  <a:prstDash val="solid"/>
                </a:ln>
                <a:solidFill>
                  <a:schemeClr val="accent3">
                    <a:lumMod val="60000"/>
                    <a:lumOff val="40000"/>
                  </a:schemeClr>
                </a:solidFill>
                <a:effectLst>
                  <a:outerShdw blurRad="41275" dist="20320" dir="1800000" algn="tl" rotWithShape="0">
                    <a:srgbClr val="000000">
                      <a:alpha val="40000"/>
                    </a:srgbClr>
                  </a:outerShdw>
                </a:effectLst>
              </a:rPr>
              <a:t> </a:t>
            </a:r>
            <a:r>
              <a:rPr lang="en-US" sz="1400" b="1" dirty="0" smtClean="0">
                <a:ln w="12700">
                  <a:noFill/>
                  <a:prstDash val="solid"/>
                </a:ln>
                <a:solidFill>
                  <a:schemeClr val="bg1"/>
                </a:solidFill>
                <a:effectLst>
                  <a:outerShdw blurRad="41275" dist="20320" dir="1800000" algn="tl" rotWithShape="0">
                    <a:srgbClr val="000000">
                      <a:alpha val="40000"/>
                    </a:srgbClr>
                  </a:outerShdw>
                </a:effectLst>
              </a:rPr>
              <a:t>COOPER</a:t>
            </a:r>
            <a:endParaRPr lang="el-GR" sz="1400" b="1" dirty="0">
              <a:ln w="12700">
                <a:noFill/>
                <a:prstDash val="solid"/>
              </a:ln>
              <a:solidFill>
                <a:schemeClr val="bg1"/>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251</TotalTime>
  <Words>403</Words>
  <Application>Microsoft Office PowerPoint</Application>
  <PresentationFormat>Προβολή στην οθόνη (4:3)</PresentationFormat>
  <Paragraphs>34</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Χαρτί</vt:lpstr>
      <vt:lpstr>Project  A.L.P.H.A.</vt:lpstr>
      <vt:lpstr>Κίνηση</vt:lpstr>
      <vt:lpstr>Διαφάνεια 3</vt:lpstr>
      <vt:lpstr>Διαφάνεια 4</vt:lpstr>
      <vt:lpstr>Διαφάνεια 5</vt:lpstr>
      <vt:lpstr>ΤΥΠΟΓΡΑΦΙΑ</vt:lpstr>
      <vt:lpstr>ΤΟ ΚΙΝΗΤΟ ΤΗΛΕΦΩΝΟ</vt:lpstr>
      <vt:lpstr>ΟΡΙΣΜΟΣ ΚΙΝΗΤΟΥ ΤΗΛΕΦΩΝΟΥ</vt:lpstr>
      <vt:lpstr>Η εφεύρεση του κινητού τηλεφώνου</vt:lpstr>
      <vt:lpstr>Ηλεκτρισμός</vt:lpstr>
      <vt:lpstr>Διαφάνεια 11</vt:lpstr>
      <vt:lpstr> Οι Μαθητές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A.L.P.H.A.</dc:title>
  <dc:creator>user1</dc:creator>
  <cp:lastModifiedBy>user1</cp:lastModifiedBy>
  <cp:revision>33</cp:revision>
  <dcterms:created xsi:type="dcterms:W3CDTF">2019-10-30T10:34:36Z</dcterms:created>
  <dcterms:modified xsi:type="dcterms:W3CDTF">2020-01-23T09:26:18Z</dcterms:modified>
</cp:coreProperties>
</file>