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2" r:id="rId5"/>
    <p:sldId id="258" r:id="rId6"/>
    <p:sldId id="263" r:id="rId7"/>
    <p:sldId id="259" r:id="rId8"/>
    <p:sldId id="264" r:id="rId9"/>
    <p:sldId id="265" r:id="rId10"/>
    <p:sldId id="260"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8" name="7 - Θέση αριθμού διαφάνειας"/>
          <p:cNvSpPr>
            <a:spLocks noGrp="1"/>
          </p:cNvSpPr>
          <p:nvPr>
            <p:ph type="sldNum" sz="quarter" idx="11"/>
          </p:nvPr>
        </p:nvSpPr>
        <p:spPr/>
        <p:txBody>
          <a:bodyPr/>
          <a:lstStyle/>
          <a:p>
            <a:fld id="{43BA591E-6EEA-4A94-9E1F-287D6A813EF9}"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5E0E85F-113B-4474-A653-18200B009AC9}" type="datetimeFigureOut">
              <a:rPr lang="el-GR" smtClean="0"/>
              <a:pPr/>
              <a:t>10/12/2019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43BA591E-6EEA-4A94-9E1F-287D6A813EF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A5E0E85F-113B-4474-A653-18200B009AC9}" type="datetimeFigureOut">
              <a:rPr lang="el-GR" smtClean="0"/>
              <a:pPr/>
              <a:t>10/12/2019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3BA591E-6EEA-4A94-9E1F-287D6A813EF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5E0E85F-113B-4474-A653-18200B009AC9}" type="datetimeFigureOut">
              <a:rPr lang="el-GR" smtClean="0"/>
              <a:pPr/>
              <a:t>10/12/2019</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3BA591E-6EEA-4A94-9E1F-287D6A813EF9}"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142853"/>
            <a:ext cx="7286676" cy="1071570"/>
          </a:xfrm>
        </p:spPr>
        <p:txBody>
          <a:bodyPr/>
          <a:lstStyle/>
          <a:p>
            <a:r>
              <a:rPr lang="el-GR" dirty="0" smtClean="0"/>
              <a:t>ΠΕΡΙΒΑΛΛΟΝΤΙΚΗ ΜΟΛΥΝΣΗ</a:t>
            </a:r>
            <a:endParaRPr lang="el-GR" dirty="0"/>
          </a:p>
        </p:txBody>
      </p:sp>
      <p:sp>
        <p:nvSpPr>
          <p:cNvPr id="3" name="2 - Υπότιτλος"/>
          <p:cNvSpPr>
            <a:spLocks noGrp="1"/>
          </p:cNvSpPr>
          <p:nvPr>
            <p:ph type="subTitle" idx="1"/>
          </p:nvPr>
        </p:nvSpPr>
        <p:spPr>
          <a:xfrm>
            <a:off x="928662" y="1428736"/>
            <a:ext cx="6786610" cy="2428892"/>
          </a:xfrm>
        </p:spPr>
        <p:txBody>
          <a:bodyPr>
            <a:normAutofit fontScale="92500"/>
          </a:bodyPr>
          <a:lstStyle/>
          <a:p>
            <a:r>
              <a:rPr lang="el-GR" sz="2800" dirty="0" smtClean="0">
                <a:solidFill>
                  <a:schemeClr val="tx1"/>
                </a:solidFill>
              </a:rPr>
              <a:t>Τις τελευταίες δεκαετίες παρατηρείται έντονα το φαινόμενο της μόλυνσης του περιβάλλοντος. Αυτό οφείλεται σε πολλούς παράγοντες  που έχουν δημιουργηθεί από την υπερβολική επέμβαση του ανθρώπου και τη ραγδαία ανάπτυξη της τεχνολογίας.</a:t>
            </a:r>
          </a:p>
          <a:p>
            <a:endParaRPr lang="el-GR"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658196" cy="6858000"/>
          </a:xfrm>
        </p:spPr>
        <p:txBody>
          <a:bodyPr/>
          <a:lstStyle/>
          <a:p>
            <a:pPr algn="ctr">
              <a:buNone/>
            </a:pPr>
            <a:r>
              <a:rPr lang="el-GR" dirty="0" smtClean="0"/>
              <a:t>Ευχαριστούμε για την προσοχή σας.</a:t>
            </a:r>
          </a:p>
          <a:p>
            <a:pPr>
              <a:buNone/>
            </a:pPr>
            <a:r>
              <a:rPr lang="el-GR" sz="2800" dirty="0" smtClean="0"/>
              <a:t>Υπεύθυνος καθηγητής : Δόκτωρ Μιχαήλ Καλομοίρης</a:t>
            </a:r>
          </a:p>
          <a:p>
            <a:pPr>
              <a:buNone/>
            </a:pPr>
            <a:r>
              <a:rPr lang="el-GR" sz="2800" dirty="0" smtClean="0"/>
              <a:t>Εργάστηκαν : Αρβανίτη Αναστασία , Ιβάνοβα Μαρία , Παπαδόπουλος Κωνσταντίνος , Παπαδόπουλος Γεώργιος.</a:t>
            </a:r>
          </a:p>
          <a:p>
            <a:pPr>
              <a:buNone/>
            </a:pPr>
            <a:r>
              <a:rPr lang="el-GR" sz="2800" dirty="0" smtClean="0"/>
              <a:t>                      </a:t>
            </a:r>
          </a:p>
          <a:p>
            <a:pPr>
              <a:buNone/>
            </a:pPr>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1.jpg"/>
          <p:cNvPicPr>
            <a:picLocks noGrp="1" noChangeAspect="1"/>
          </p:cNvPicPr>
          <p:nvPr>
            <p:ph idx="1"/>
          </p:nvPr>
        </p:nvPicPr>
        <p:blipFill>
          <a:blip r:embed="rId2"/>
          <a:stretch>
            <a:fillRect/>
          </a:stretch>
        </p:blipFill>
        <p:spPr>
          <a:xfrm>
            <a:off x="500034" y="482159"/>
            <a:ext cx="7715304" cy="5447171"/>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ΑΙΤΙΑ ΦΑΙΝΟΜΕΝΟΥ</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Δημιουργία ψεύτικων αναγκών/υπερκατανάλωση</a:t>
            </a:r>
          </a:p>
          <a:p>
            <a:r>
              <a:rPr lang="el-GR" sz="2000" dirty="0" smtClean="0"/>
              <a:t>Απόβλητα εξαιτίας έντονης βιομηχανικής λειτουργίας</a:t>
            </a:r>
          </a:p>
          <a:p>
            <a:r>
              <a:rPr lang="el-GR" sz="2000" dirty="0" smtClean="0"/>
              <a:t>Έλλειψη παιδείας-μόρφωσης από αυτό προκύπτει έλλειψη οικολογικής συνείδησης</a:t>
            </a:r>
          </a:p>
          <a:p>
            <a:r>
              <a:rPr lang="el-GR" sz="2000" dirty="0" smtClean="0"/>
              <a:t>Έλλειψη ενημέρωσης από το κράτος σε σχολεία και υπηρεσίες </a:t>
            </a:r>
          </a:p>
          <a:p>
            <a:r>
              <a:rPr lang="el-GR" sz="2000" dirty="0" smtClean="0"/>
              <a:t>Ραγδαία ανάπτυξη της τεχνολογίας  όπου οδηγεί σε αλαζονική συμπεριφορά</a:t>
            </a:r>
          </a:p>
          <a:p>
            <a:r>
              <a:rPr lang="el-GR" sz="2000" dirty="0" smtClean="0"/>
              <a:t>Ανεξέλεγκτη χρήση μέσων μεταφοράς (υπερβολική ποσότητα καυσαερίων)</a:t>
            </a:r>
          </a:p>
          <a:p>
            <a:r>
              <a:rPr lang="el-GR" sz="2000" dirty="0" smtClean="0"/>
              <a:t>Ακραία χρήση φυτοφαρμάκων (ζημιές στο οικοσύστημα)</a:t>
            </a:r>
          </a:p>
          <a:p>
            <a:r>
              <a:rPr lang="el-GR" sz="2000" dirty="0" smtClean="0"/>
              <a:t>Ατυχή συμβάντα λόγω μεταφοράς ρυπογόνων ουσιών</a:t>
            </a:r>
          </a:p>
          <a:p>
            <a:r>
              <a:rPr lang="el-GR" sz="2000" dirty="0" smtClean="0"/>
              <a:t>Όλα τα παραπάνω οδηγούν στην έλλειψη οικολογικής συνείδηση , όπου το άτομο δεν αναγνωρίζει την έκταση του προβλήματος.</a:t>
            </a: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2.jpg"/>
          <p:cNvPicPr>
            <a:picLocks noGrp="1" noChangeAspect="1"/>
          </p:cNvPicPr>
          <p:nvPr>
            <p:ph idx="1"/>
          </p:nvPr>
        </p:nvPicPr>
        <p:blipFill>
          <a:blip r:embed="rId2"/>
          <a:stretch>
            <a:fillRect/>
          </a:stretch>
        </p:blipFill>
        <p:spPr>
          <a:xfrm>
            <a:off x="928662" y="857232"/>
            <a:ext cx="6786610" cy="471490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ΣΥΝΕΠΕΙΕΣ</a:t>
            </a:r>
            <a:endParaRPr lang="el-GR" dirty="0"/>
          </a:p>
        </p:txBody>
      </p:sp>
      <p:sp>
        <p:nvSpPr>
          <p:cNvPr id="3" name="2 - Θέση περιεχομένου"/>
          <p:cNvSpPr>
            <a:spLocks noGrp="1"/>
          </p:cNvSpPr>
          <p:nvPr>
            <p:ph idx="1"/>
          </p:nvPr>
        </p:nvSpPr>
        <p:spPr>
          <a:xfrm>
            <a:off x="457200" y="1600200"/>
            <a:ext cx="8229600" cy="3900501"/>
          </a:xfrm>
        </p:spPr>
        <p:txBody>
          <a:bodyPr>
            <a:normAutofit/>
          </a:bodyPr>
          <a:lstStyle/>
          <a:p>
            <a:r>
              <a:rPr lang="el-GR" sz="2000" dirty="0" smtClean="0"/>
              <a:t>Προκαλούνται αρρώστιες , θάνατος.</a:t>
            </a:r>
          </a:p>
          <a:p>
            <a:r>
              <a:rPr lang="el-GR" sz="2000" dirty="0" smtClean="0"/>
              <a:t>Υπάρχει αγχωτική ζωή.</a:t>
            </a:r>
          </a:p>
          <a:p>
            <a:r>
              <a:rPr lang="el-GR" sz="2000" dirty="0" smtClean="0"/>
              <a:t>Έντονη συσσώρευση τοξικών αποβλήτων.</a:t>
            </a:r>
          </a:p>
          <a:p>
            <a:r>
              <a:rPr lang="el-GR" sz="2000" dirty="0" smtClean="0"/>
              <a:t> Συρρίκνωση  χλωρίδας και πανίδας.</a:t>
            </a:r>
          </a:p>
          <a:p>
            <a:r>
              <a:rPr lang="el-GR" sz="2000" dirty="0" smtClean="0"/>
              <a:t>Έντονες κλιματολογικές αλλαγές(όξινη βροχή, νέφος, φαινόμενο του θερμοκηπίου)</a:t>
            </a:r>
          </a:p>
          <a:p>
            <a:r>
              <a:rPr lang="el-GR" sz="2000" dirty="0" smtClean="0"/>
              <a:t>Εξάντληση φυσικών πόρων.</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3.jpg"/>
          <p:cNvPicPr>
            <a:picLocks noGrp="1" noChangeAspect="1"/>
          </p:cNvPicPr>
          <p:nvPr>
            <p:ph idx="1"/>
          </p:nvPr>
        </p:nvPicPr>
        <p:blipFill>
          <a:blip r:embed="rId2"/>
          <a:stretch>
            <a:fillRect/>
          </a:stretch>
        </p:blipFill>
        <p:spPr>
          <a:xfrm>
            <a:off x="928662" y="642918"/>
            <a:ext cx="7358114" cy="564360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ΤΡΟΠΟΙ ΑΝΤΙΜΕΤΩΠΙΣΗΣ</a:t>
            </a:r>
            <a:endParaRPr lang="el-GR" dirty="0"/>
          </a:p>
        </p:txBody>
      </p:sp>
      <p:sp>
        <p:nvSpPr>
          <p:cNvPr id="3" name="2 - Θέση περιεχομένου"/>
          <p:cNvSpPr>
            <a:spLocks noGrp="1"/>
          </p:cNvSpPr>
          <p:nvPr>
            <p:ph idx="1"/>
          </p:nvPr>
        </p:nvSpPr>
        <p:spPr/>
        <p:txBody>
          <a:bodyPr>
            <a:normAutofit/>
          </a:bodyPr>
          <a:lstStyle/>
          <a:p>
            <a:r>
              <a:rPr lang="el-GR" sz="2000" dirty="0" smtClean="0"/>
              <a:t>Αφύπνιση πολιτών μέσω μαθήματα περιβαλλοντολογίας.</a:t>
            </a:r>
          </a:p>
          <a:p>
            <a:r>
              <a:rPr lang="el-GR" sz="2000" dirty="0" smtClean="0"/>
              <a:t>Έγκυρη και σωστή ενημέρωση με σκοπό την οικολογική συνείδηση-ευαισθησία </a:t>
            </a:r>
          </a:p>
          <a:p>
            <a:r>
              <a:rPr lang="el-GR" sz="2000" dirty="0" smtClean="0"/>
              <a:t>Ευαισθητοποίηση της ανάγκης και της σημασίας της ανακύκλωσης.</a:t>
            </a:r>
          </a:p>
          <a:p>
            <a:r>
              <a:rPr lang="el-GR" sz="2000" dirty="0" smtClean="0"/>
              <a:t>Οι γεωργοί πρέπει να μάθουν την ορθή χρήση φυτοφαρμάκων.</a:t>
            </a:r>
          </a:p>
          <a:p>
            <a:r>
              <a:rPr lang="el-GR" sz="2000" dirty="0" smtClean="0"/>
              <a:t>Εφαρμογή αυστηρών νόμων με σκοπό την κατάργηση ρυπογόνων ουσιών.</a:t>
            </a:r>
          </a:p>
          <a:p>
            <a:r>
              <a:rPr lang="el-GR" sz="2000" dirty="0" smtClean="0"/>
              <a:t>Αναγκαστική απομάκρυνση βιομηχανιών από αστικά κέντρα.</a:t>
            </a:r>
          </a:p>
          <a:p>
            <a:r>
              <a:rPr lang="el-GR" sz="2000" dirty="0" smtClean="0"/>
              <a:t>Αξιοποίηση εναλλακτικών πηγών ενέργειας.</a:t>
            </a:r>
          </a:p>
          <a:p>
            <a:r>
              <a:rPr lang="el-GR" sz="2000" dirty="0" smtClean="0"/>
              <a:t>Χρηματοδότηση ερευνών για την προστασία του περιβάλλοντος.  </a:t>
            </a:r>
          </a:p>
          <a:p>
            <a:endParaRPr lang="el-G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5.jpg"/>
          <p:cNvPicPr>
            <a:picLocks noGrp="1" noChangeAspect="1"/>
          </p:cNvPicPr>
          <p:nvPr>
            <p:ph idx="1"/>
          </p:nvPr>
        </p:nvPicPr>
        <p:blipFill>
          <a:blip r:embed="rId2"/>
          <a:stretch>
            <a:fillRect/>
          </a:stretch>
        </p:blipFill>
        <p:spPr>
          <a:xfrm>
            <a:off x="642910" y="571480"/>
            <a:ext cx="7786742" cy="550072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4.jpg"/>
          <p:cNvPicPr>
            <a:picLocks noGrp="1" noChangeAspect="1"/>
          </p:cNvPicPr>
          <p:nvPr>
            <p:ph idx="1"/>
          </p:nvPr>
        </p:nvPicPr>
        <p:blipFill>
          <a:blip r:embed="rId2"/>
          <a:stretch>
            <a:fillRect/>
          </a:stretch>
        </p:blipFill>
        <p:spPr>
          <a:xfrm>
            <a:off x="571472" y="500042"/>
            <a:ext cx="7929618" cy="5857916"/>
          </a:xfrm>
        </p:spPr>
      </p:pic>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63</TotalTime>
  <Words>242</Words>
  <Application>Microsoft Office PowerPoint</Application>
  <PresentationFormat>Προβολή στην οθόνη (4:3)</PresentationFormat>
  <Paragraphs>32</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Τεχνικό</vt:lpstr>
      <vt:lpstr>ΠΕΡΙΒΑΛΛΟΝΤΙΚΗ ΜΟΛΥΝΣΗ</vt:lpstr>
      <vt:lpstr>Διαφάνεια 2</vt:lpstr>
      <vt:lpstr>ΑΙΤΙΑ ΦΑΙΝΟΜΕΝΟΥ</vt:lpstr>
      <vt:lpstr>Διαφάνεια 4</vt:lpstr>
      <vt:lpstr>ΣΥΝΕΠΕΙΕΣ</vt:lpstr>
      <vt:lpstr>Διαφάνεια 6</vt:lpstr>
      <vt:lpstr>ΤΡΟΠΟΙ ΑΝΤΙΜΕΤΩΠΙΣΗΣ</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Περιβαλλοντική Μόλυνση</dc:title>
  <dc:creator>ΛΥΚΕΙΟ Β΄</dc:creator>
  <cp:lastModifiedBy>ΛΥΚΕΙΟ Β΄</cp:lastModifiedBy>
  <cp:revision>10</cp:revision>
  <dcterms:created xsi:type="dcterms:W3CDTF">2019-11-18T11:05:58Z</dcterms:created>
  <dcterms:modified xsi:type="dcterms:W3CDTF">2019-12-10T11:16:02Z</dcterms:modified>
</cp:coreProperties>
</file>