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6" r:id="rId2"/>
    <p:sldId id="267" r:id="rId3"/>
    <p:sldId id="277" r:id="rId4"/>
    <p:sldId id="268" r:id="rId5"/>
    <p:sldId id="276" r:id="rId6"/>
    <p:sldId id="278" r:id="rId7"/>
    <p:sldId id="269" r:id="rId8"/>
    <p:sldId id="270" r:id="rId9"/>
    <p:sldId id="271" r:id="rId10"/>
    <p:sldId id="272" r:id="rId11"/>
    <p:sldId id="273" r:id="rId12"/>
    <p:sldId id="274" r:id="rId13"/>
    <p:sldId id="275" r:id="rId14"/>
    <p:sldId id="256" r:id="rId15"/>
    <p:sldId id="257" r:id="rId16"/>
    <p:sldId id="258" r:id="rId17"/>
    <p:sldId id="259" r:id="rId18"/>
    <p:sldId id="260" r:id="rId19"/>
    <p:sldId id="261" r:id="rId20"/>
    <p:sldId id="262" r:id="rId21"/>
    <p:sldId id="263" r:id="rId22"/>
    <p:sldId id="264" r:id="rId23"/>
    <p:sldId id="265" r:id="rId24"/>
    <p:sldId id="279" r:id="rId25"/>
    <p:sldId id="281" r:id="rId26"/>
    <p:sldId id="282" r:id="rId27"/>
    <p:sldId id="280"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96"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F650AB9-AFD4-4FB8-BF68-E6DF313E7406}" type="datetimeFigureOut">
              <a:rPr lang="el-GR" smtClean="0"/>
              <a:pPr/>
              <a:t>22/1/2019</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A92EC799-D8C8-4FC7-B70D-4BC67193742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diamon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F650AB9-AFD4-4FB8-BF68-E6DF313E7406}" type="datetimeFigureOut">
              <a:rPr lang="el-GR" smtClean="0"/>
              <a:pPr/>
              <a:t>22/1/2019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92EC799-D8C8-4FC7-B70D-4BC67193742E}" type="slidenum">
              <a:rPr lang="el-GR" smtClean="0"/>
              <a:pPr/>
              <a:t>‹#›</a:t>
            </a:fld>
            <a:endParaRPr lang="el-GR"/>
          </a:p>
        </p:txBody>
      </p:sp>
    </p:spTree>
  </p:cSld>
  <p:clrMapOvr>
    <a:masterClrMapping/>
  </p:clrMapOvr>
  <p:transition>
    <p:diamon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2F650AB9-AFD4-4FB8-BF68-E6DF313E7406}" type="datetimeFigureOut">
              <a:rPr lang="el-GR" smtClean="0"/>
              <a:pPr/>
              <a:t>22/1/2019</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A92EC799-D8C8-4FC7-B70D-4BC67193742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p:diamon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F650AB9-AFD4-4FB8-BF68-E6DF313E7406}" type="datetimeFigureOut">
              <a:rPr lang="el-GR" smtClean="0"/>
              <a:pPr/>
              <a:t>22/1/2019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A92EC799-D8C8-4FC7-B70D-4BC67193742E}"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diamon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F650AB9-AFD4-4FB8-BF68-E6DF313E7406}" type="datetimeFigureOut">
              <a:rPr lang="el-GR" smtClean="0"/>
              <a:pPr/>
              <a:t>22/1/2019</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92EC799-D8C8-4FC7-B70D-4BC67193742E}"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transition>
    <p:diamon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2F650AB9-AFD4-4FB8-BF68-E6DF313E7406}" type="datetimeFigureOut">
              <a:rPr lang="el-GR" smtClean="0"/>
              <a:pPr/>
              <a:t>22/1/2019</a:t>
            </a:fld>
            <a:endParaRPr lang="el-GR"/>
          </a:p>
        </p:txBody>
      </p:sp>
      <p:sp>
        <p:nvSpPr>
          <p:cNvPr id="10" name="9 - Θέση αριθμού διαφάνειας"/>
          <p:cNvSpPr>
            <a:spLocks noGrp="1"/>
          </p:cNvSpPr>
          <p:nvPr>
            <p:ph type="sldNum" sz="quarter" idx="16"/>
          </p:nvPr>
        </p:nvSpPr>
        <p:spPr/>
        <p:txBody>
          <a:bodyPr rtlCol="0"/>
          <a:lstStyle/>
          <a:p>
            <a:fld id="{A92EC799-D8C8-4FC7-B70D-4BC67193742E}"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transition>
    <p:diamon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2F650AB9-AFD4-4FB8-BF68-E6DF313E7406}" type="datetimeFigureOut">
              <a:rPr lang="el-GR" smtClean="0"/>
              <a:pPr/>
              <a:t>22/1/2019</a:t>
            </a:fld>
            <a:endParaRPr lang="el-GR"/>
          </a:p>
        </p:txBody>
      </p:sp>
      <p:sp>
        <p:nvSpPr>
          <p:cNvPr id="12" name="11 - Θέση αριθμού διαφάνειας"/>
          <p:cNvSpPr>
            <a:spLocks noGrp="1"/>
          </p:cNvSpPr>
          <p:nvPr>
            <p:ph type="sldNum" sz="quarter" idx="16"/>
          </p:nvPr>
        </p:nvSpPr>
        <p:spPr/>
        <p:txBody>
          <a:bodyPr rtlCol="0"/>
          <a:lstStyle/>
          <a:p>
            <a:fld id="{A92EC799-D8C8-4FC7-B70D-4BC67193742E}"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transition>
    <p:diamon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F650AB9-AFD4-4FB8-BF68-E6DF313E7406}" type="datetimeFigureOut">
              <a:rPr lang="el-GR" smtClean="0"/>
              <a:pPr/>
              <a:t>22/1/2019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A92EC799-D8C8-4FC7-B70D-4BC67193742E}" type="slidenum">
              <a:rPr lang="el-GR" smtClean="0"/>
              <a:pPr/>
              <a:t>‹#›</a:t>
            </a:fld>
            <a:endParaRPr lang="el-GR"/>
          </a:p>
        </p:txBody>
      </p:sp>
    </p:spTree>
  </p:cSld>
  <p:clrMapOvr>
    <a:masterClrMapping/>
  </p:clrMapOvr>
  <p:transition>
    <p:diamon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F650AB9-AFD4-4FB8-BF68-E6DF313E7406}" type="datetimeFigureOut">
              <a:rPr lang="el-GR" smtClean="0"/>
              <a:pPr/>
              <a:t>22/1/2019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A92EC799-D8C8-4FC7-B70D-4BC67193742E}" type="slidenum">
              <a:rPr lang="el-GR" smtClean="0"/>
              <a:pPr/>
              <a:t>‹#›</a:t>
            </a:fld>
            <a:endParaRPr lang="el-GR"/>
          </a:p>
        </p:txBody>
      </p:sp>
    </p:spTree>
  </p:cSld>
  <p:clrMapOvr>
    <a:masterClrMapping/>
  </p:clrMapOvr>
  <p:transition>
    <p:diamon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F650AB9-AFD4-4FB8-BF68-E6DF313E7406}" type="datetimeFigureOut">
              <a:rPr lang="el-GR" smtClean="0"/>
              <a:pPr/>
              <a:t>22/1/2019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A92EC799-D8C8-4FC7-B70D-4BC67193742E}"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diamon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2F650AB9-AFD4-4FB8-BF68-E6DF313E7406}" type="datetimeFigureOut">
              <a:rPr lang="el-GR" smtClean="0"/>
              <a:pPr/>
              <a:t>22/1/2019</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A92EC799-D8C8-4FC7-B70D-4BC67193742E}"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transition>
    <p:diamon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F650AB9-AFD4-4FB8-BF68-E6DF313E7406}" type="datetimeFigureOut">
              <a:rPr lang="el-GR" smtClean="0"/>
              <a:pPr/>
              <a:t>22/1/2019</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92EC799-D8C8-4FC7-B70D-4BC67193742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diamond/>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αστικοποίηση-9643431.jpg"/>
          <p:cNvPicPr>
            <a:picLocks noChangeAspect="1"/>
          </p:cNvPicPr>
          <p:nvPr/>
        </p:nvPicPr>
        <p:blipFill>
          <a:blip r:embed="rId2" cstate="print"/>
          <a:stretch>
            <a:fillRect/>
          </a:stretch>
        </p:blipFill>
        <p:spPr>
          <a:xfrm>
            <a:off x="0" y="332656"/>
            <a:ext cx="3826929" cy="3528392"/>
          </a:xfrm>
          <a:prstGeom prst="ellipse">
            <a:avLst/>
          </a:prstGeom>
          <a:ln>
            <a:noFill/>
          </a:ln>
          <a:effectLst>
            <a:softEdge rad="112500"/>
          </a:effectLst>
        </p:spPr>
      </p:pic>
      <p:sp>
        <p:nvSpPr>
          <p:cNvPr id="2" name="1 - Τίτλος"/>
          <p:cNvSpPr>
            <a:spLocks noGrp="1"/>
          </p:cNvSpPr>
          <p:nvPr>
            <p:ph type="ctrTitle"/>
          </p:nvPr>
        </p:nvSpPr>
        <p:spPr>
          <a:xfrm>
            <a:off x="3571868" y="1214422"/>
            <a:ext cx="5357850" cy="2042518"/>
          </a:xfrm>
        </p:spPr>
        <p:txBody>
          <a:bodyPr>
            <a:noAutofit/>
          </a:bodyPr>
          <a:lstStyle/>
          <a:p>
            <a:r>
              <a:rPr lang="en-US" dirty="0" smtClean="0"/>
              <a:t>PROJECT </a:t>
            </a:r>
            <a:r>
              <a:rPr lang="el-GR" dirty="0" smtClean="0"/>
              <a:t>Β’ ΤΑΞΗΣ ΛΥΚΕΙΟΥ ΚΑΣΤΟΡΕΙΟΥ</a:t>
            </a:r>
            <a:br>
              <a:rPr lang="el-GR" dirty="0" smtClean="0"/>
            </a:br>
            <a:r>
              <a:rPr lang="el-GR" dirty="0" smtClean="0"/>
              <a:t>ΣΧ. ΈΤΟΣ: 2018-19</a:t>
            </a:r>
            <a:endParaRPr lang="el-GR" dirty="0"/>
          </a:p>
        </p:txBody>
      </p:sp>
      <p:sp>
        <p:nvSpPr>
          <p:cNvPr id="3" name="2 - Υπότιτλος"/>
          <p:cNvSpPr>
            <a:spLocks noGrp="1"/>
          </p:cNvSpPr>
          <p:nvPr>
            <p:ph type="subTitle" idx="1"/>
          </p:nvPr>
        </p:nvSpPr>
        <p:spPr>
          <a:xfrm>
            <a:off x="1331640" y="4077072"/>
            <a:ext cx="6400800" cy="1752600"/>
          </a:xfrm>
        </p:spPr>
        <p:txBody>
          <a:bodyPr>
            <a:normAutofit/>
          </a:bodyPr>
          <a:lstStyle/>
          <a:p>
            <a:r>
              <a:rPr lang="el-GR" sz="2800" dirty="0" smtClean="0"/>
              <a:t>Υπεύθυνος καθηγητής:  </a:t>
            </a:r>
          </a:p>
          <a:p>
            <a:r>
              <a:rPr lang="el-GR" sz="2800" dirty="0" err="1" smtClean="0"/>
              <a:t>Δρ.Καλομοίρης</a:t>
            </a:r>
            <a:r>
              <a:rPr lang="el-GR" sz="2800" dirty="0" smtClean="0"/>
              <a:t> Μιχαήλ</a:t>
            </a:r>
            <a:endParaRPr lang="el-GR" sz="2800" dirty="0"/>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Î£ÏÎµÏÎ¹ÎºÎ® ÎµÎ¹ÎºÏÎ½Î±"/>
          <p:cNvPicPr>
            <a:picLocks noChangeAspect="1" noChangeArrowheads="1"/>
          </p:cNvPicPr>
          <p:nvPr/>
        </p:nvPicPr>
        <p:blipFill>
          <a:blip r:embed="rId2" cstate="print">
            <a:lum bright="-20000" contrast="40000"/>
          </a:blip>
          <a:srcRect/>
          <a:stretch>
            <a:fillRect/>
          </a:stretch>
        </p:blipFill>
        <p:spPr bwMode="auto">
          <a:xfrm>
            <a:off x="3851920" y="2996952"/>
            <a:ext cx="5040560" cy="2276872"/>
          </a:xfrm>
          <a:prstGeom prst="cube">
            <a:avLst/>
          </a:prstGeom>
          <a:noFill/>
        </p:spPr>
      </p:pic>
      <p:pic>
        <p:nvPicPr>
          <p:cNvPr id="4098" name="Picture 2" descr="Î£ÏÎµÏÎ¹ÎºÎ® ÎµÎ¹ÎºÏÎ½Î±"/>
          <p:cNvPicPr>
            <a:picLocks noChangeAspect="1" noChangeArrowheads="1"/>
          </p:cNvPicPr>
          <p:nvPr/>
        </p:nvPicPr>
        <p:blipFill>
          <a:blip r:embed="rId3" cstate="print">
            <a:lum bright="10000" contrast="40000"/>
          </a:blip>
          <a:srcRect/>
          <a:stretch>
            <a:fillRect/>
          </a:stretch>
        </p:blipFill>
        <p:spPr bwMode="auto">
          <a:xfrm>
            <a:off x="0" y="0"/>
            <a:ext cx="9144000" cy="3140968"/>
          </a:xfrm>
          <a:prstGeom prst="rect">
            <a:avLst/>
          </a:prstGeom>
          <a:noFill/>
        </p:spPr>
      </p:pic>
      <p:pic>
        <p:nvPicPr>
          <p:cNvPr id="4102" name="Picture 6" descr="Î£ÏÎµÏÎ¹ÎºÎ® ÎµÎ¹ÎºÏÎ½Î±"/>
          <p:cNvPicPr>
            <a:picLocks noChangeAspect="1" noChangeArrowheads="1"/>
          </p:cNvPicPr>
          <p:nvPr/>
        </p:nvPicPr>
        <p:blipFill>
          <a:blip r:embed="rId4" cstate="print">
            <a:lum contrast="40000"/>
          </a:blip>
          <a:srcRect/>
          <a:stretch>
            <a:fillRect/>
          </a:stretch>
        </p:blipFill>
        <p:spPr bwMode="auto">
          <a:xfrm>
            <a:off x="3491880" y="5157192"/>
            <a:ext cx="4968552" cy="1440160"/>
          </a:xfrm>
          <a:prstGeom prst="rect">
            <a:avLst/>
          </a:prstGeom>
          <a:noFill/>
          <a:ln>
            <a:solidFill>
              <a:schemeClr val="accent5">
                <a:lumMod val="50000"/>
              </a:schemeClr>
            </a:solidFill>
          </a:ln>
          <a:effectLst>
            <a:glow rad="228600">
              <a:schemeClr val="accent1">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1 - Τίτλος"/>
          <p:cNvSpPr>
            <a:spLocks noGrp="1"/>
          </p:cNvSpPr>
          <p:nvPr>
            <p:ph type="ctrTitle"/>
          </p:nvPr>
        </p:nvSpPr>
        <p:spPr>
          <a:xfrm>
            <a:off x="539552" y="-171399"/>
            <a:ext cx="7772400" cy="1368152"/>
          </a:xfrm>
        </p:spPr>
        <p:txBody>
          <a:bodyPr/>
          <a:lstStyle/>
          <a:p>
            <a:r>
              <a:rPr lang="el-GR" dirty="0" smtClean="0"/>
              <a:t>Απογραφή 1991</a:t>
            </a:r>
            <a:endParaRPr lang="el-GR" dirty="0"/>
          </a:p>
        </p:txBody>
      </p:sp>
      <p:sp>
        <p:nvSpPr>
          <p:cNvPr id="3" name="2 - Υπότιτλος"/>
          <p:cNvSpPr>
            <a:spLocks noGrp="1"/>
          </p:cNvSpPr>
          <p:nvPr>
            <p:ph type="subTitle" idx="1"/>
          </p:nvPr>
        </p:nvSpPr>
        <p:spPr>
          <a:xfrm>
            <a:off x="357158" y="2500306"/>
            <a:ext cx="6628188" cy="4357694"/>
          </a:xfrm>
        </p:spPr>
        <p:txBody>
          <a:bodyPr>
            <a:normAutofit fontScale="40000" lnSpcReduction="20000"/>
          </a:bodyPr>
          <a:lstStyle/>
          <a:p>
            <a:pPr algn="just"/>
            <a:r>
              <a:rPr lang="el-GR" sz="5100" dirty="0" err="1" smtClean="0">
                <a:solidFill>
                  <a:srgbClr val="FF0000"/>
                </a:solidFill>
              </a:rPr>
              <a:t>Πελλάνα</a:t>
            </a:r>
            <a:r>
              <a:rPr lang="el-GR" sz="5100" dirty="0" smtClean="0">
                <a:solidFill>
                  <a:srgbClr val="FF0000"/>
                </a:solidFill>
              </a:rPr>
              <a:t>: 393</a:t>
            </a:r>
          </a:p>
          <a:p>
            <a:pPr algn="just"/>
            <a:r>
              <a:rPr lang="el-GR" sz="5100" dirty="0" err="1" smtClean="0">
                <a:solidFill>
                  <a:srgbClr val="FF0000"/>
                </a:solidFill>
              </a:rPr>
              <a:t>Παρδάλιον</a:t>
            </a:r>
            <a:r>
              <a:rPr lang="el-GR" sz="5100" dirty="0" smtClean="0">
                <a:solidFill>
                  <a:srgbClr val="FF0000"/>
                </a:solidFill>
              </a:rPr>
              <a:t>: 148</a:t>
            </a:r>
          </a:p>
          <a:p>
            <a:pPr algn="just"/>
            <a:r>
              <a:rPr lang="el-GR" sz="5100" dirty="0" smtClean="0">
                <a:solidFill>
                  <a:srgbClr val="FF0000"/>
                </a:solidFill>
              </a:rPr>
              <a:t>Περιβόλια: 135</a:t>
            </a:r>
          </a:p>
          <a:p>
            <a:pPr algn="just"/>
            <a:r>
              <a:rPr lang="el-GR" sz="5100" dirty="0" smtClean="0">
                <a:solidFill>
                  <a:srgbClr val="FF0000"/>
                </a:solidFill>
              </a:rPr>
              <a:t>Άγιος Κωνσταντίνος: 197</a:t>
            </a:r>
          </a:p>
          <a:p>
            <a:pPr algn="just"/>
            <a:r>
              <a:rPr lang="el-GR" sz="5100" dirty="0" err="1" smtClean="0">
                <a:solidFill>
                  <a:srgbClr val="FF0000"/>
                </a:solidFill>
              </a:rPr>
              <a:t>Φουνταίικα</a:t>
            </a:r>
            <a:r>
              <a:rPr lang="el-GR" sz="5100" dirty="0" smtClean="0">
                <a:solidFill>
                  <a:srgbClr val="FF0000"/>
                </a:solidFill>
              </a:rPr>
              <a:t>:  58</a:t>
            </a:r>
          </a:p>
          <a:p>
            <a:pPr algn="just"/>
            <a:r>
              <a:rPr lang="el-GR" sz="5100" dirty="0" err="1" smtClean="0">
                <a:solidFill>
                  <a:srgbClr val="FF0000"/>
                </a:solidFill>
              </a:rPr>
              <a:t>Αγόριανη</a:t>
            </a:r>
            <a:r>
              <a:rPr lang="el-GR" sz="5100" dirty="0" smtClean="0">
                <a:solidFill>
                  <a:srgbClr val="FF0000"/>
                </a:solidFill>
              </a:rPr>
              <a:t>:  288</a:t>
            </a:r>
          </a:p>
          <a:p>
            <a:pPr algn="just"/>
            <a:r>
              <a:rPr lang="el-GR" sz="5100" dirty="0" err="1" smtClean="0">
                <a:solidFill>
                  <a:srgbClr val="FF0000"/>
                </a:solidFill>
              </a:rPr>
              <a:t>Γεωργίτσι</a:t>
            </a:r>
            <a:r>
              <a:rPr lang="el-GR" sz="5100" dirty="0" smtClean="0">
                <a:solidFill>
                  <a:srgbClr val="FF0000"/>
                </a:solidFill>
              </a:rPr>
              <a:t>: 586</a:t>
            </a:r>
          </a:p>
          <a:p>
            <a:pPr algn="just"/>
            <a:r>
              <a:rPr lang="el-GR" sz="5100" dirty="0" smtClean="0">
                <a:solidFill>
                  <a:srgbClr val="FF0000"/>
                </a:solidFill>
              </a:rPr>
              <a:t>Αλευρού: 169</a:t>
            </a:r>
          </a:p>
          <a:p>
            <a:pPr algn="just"/>
            <a:r>
              <a:rPr lang="el-GR" sz="5100" dirty="0" err="1" smtClean="0">
                <a:solidFill>
                  <a:srgbClr val="FF0000"/>
                </a:solidFill>
              </a:rPr>
              <a:t>Καστόρειο</a:t>
            </a:r>
            <a:r>
              <a:rPr lang="el-GR" sz="5100" dirty="0" smtClean="0">
                <a:solidFill>
                  <a:srgbClr val="FF0000"/>
                </a:solidFill>
              </a:rPr>
              <a:t>: 694</a:t>
            </a:r>
          </a:p>
          <a:p>
            <a:pPr algn="just"/>
            <a:r>
              <a:rPr lang="el-GR" sz="5100" dirty="0" smtClean="0">
                <a:solidFill>
                  <a:srgbClr val="FF0000"/>
                </a:solidFill>
              </a:rPr>
              <a:t>Καστρί:  140</a:t>
            </a:r>
          </a:p>
          <a:p>
            <a:pPr algn="just"/>
            <a:r>
              <a:rPr lang="el-GR" sz="5100" dirty="0" err="1" smtClean="0">
                <a:solidFill>
                  <a:srgbClr val="FF0000"/>
                </a:solidFill>
              </a:rPr>
              <a:t>Βορδόνια</a:t>
            </a:r>
            <a:r>
              <a:rPr lang="el-GR" sz="5100" dirty="0" smtClean="0">
                <a:solidFill>
                  <a:srgbClr val="FF0000"/>
                </a:solidFill>
              </a:rPr>
              <a:t>: 420</a:t>
            </a:r>
          </a:p>
          <a:p>
            <a:pPr algn="just"/>
            <a:r>
              <a:rPr lang="el-GR" sz="5100" dirty="0" err="1" smtClean="0">
                <a:solidFill>
                  <a:srgbClr val="FF0000"/>
                </a:solidFill>
              </a:rPr>
              <a:t>Λογκανίκο</a:t>
            </a:r>
            <a:r>
              <a:rPr lang="el-GR" sz="5100" dirty="0" smtClean="0">
                <a:solidFill>
                  <a:srgbClr val="FF0000"/>
                </a:solidFill>
              </a:rPr>
              <a:t> : 487</a:t>
            </a:r>
          </a:p>
          <a:p>
            <a:endParaRPr lang="el-GR" dirty="0" smtClean="0">
              <a:solidFill>
                <a:srgbClr val="FFFF00"/>
              </a:solidFill>
            </a:endParaRPr>
          </a:p>
          <a:p>
            <a:endParaRPr lang="el-GR" dirty="0" smtClean="0"/>
          </a:p>
          <a:p>
            <a:endParaRPr lang="el-GR" dirty="0"/>
          </a:p>
        </p:txBody>
      </p:sp>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260648"/>
            <a:ext cx="7772400" cy="1470025"/>
          </a:xfrm>
        </p:spPr>
        <p:txBody>
          <a:bodyPr/>
          <a:lstStyle/>
          <a:p>
            <a:r>
              <a:rPr lang="el-GR" dirty="0" smtClean="0"/>
              <a:t>Απογραφή 1896</a:t>
            </a:r>
            <a:endParaRPr lang="el-GR" dirty="0"/>
          </a:p>
        </p:txBody>
      </p:sp>
      <p:sp>
        <p:nvSpPr>
          <p:cNvPr id="3" name="2 - Υπότιτλος"/>
          <p:cNvSpPr>
            <a:spLocks noGrp="1"/>
          </p:cNvSpPr>
          <p:nvPr>
            <p:ph type="subTitle" idx="1"/>
          </p:nvPr>
        </p:nvSpPr>
        <p:spPr>
          <a:xfrm>
            <a:off x="251520" y="1484784"/>
            <a:ext cx="6616824" cy="2256656"/>
          </a:xfrm>
        </p:spPr>
        <p:txBody>
          <a:bodyPr>
            <a:normAutofit/>
          </a:bodyPr>
          <a:lstStyle/>
          <a:p>
            <a:pPr algn="just"/>
            <a:r>
              <a:rPr lang="el-GR" sz="2800" dirty="0" err="1" smtClean="0">
                <a:solidFill>
                  <a:schemeClr val="tx1"/>
                </a:solidFill>
              </a:rPr>
              <a:t>Καστόρειο</a:t>
            </a:r>
            <a:r>
              <a:rPr lang="el-GR" sz="2800" dirty="0" smtClean="0">
                <a:solidFill>
                  <a:schemeClr val="tx1"/>
                </a:solidFill>
              </a:rPr>
              <a:t>: 2894</a:t>
            </a:r>
          </a:p>
          <a:p>
            <a:pPr algn="just"/>
            <a:r>
              <a:rPr lang="el-GR" sz="2800" dirty="0" err="1" smtClean="0">
                <a:solidFill>
                  <a:schemeClr val="tx1"/>
                </a:solidFill>
              </a:rPr>
              <a:t>Πελλάνα</a:t>
            </a:r>
            <a:r>
              <a:rPr lang="el-GR" sz="2800" dirty="0" smtClean="0">
                <a:solidFill>
                  <a:schemeClr val="tx1"/>
                </a:solidFill>
              </a:rPr>
              <a:t>-</a:t>
            </a:r>
            <a:r>
              <a:rPr lang="el-GR" sz="2800" dirty="0" err="1" smtClean="0">
                <a:solidFill>
                  <a:schemeClr val="tx1"/>
                </a:solidFill>
              </a:rPr>
              <a:t>Γεωργίτσι</a:t>
            </a:r>
            <a:r>
              <a:rPr lang="el-GR" sz="2800" dirty="0" smtClean="0">
                <a:solidFill>
                  <a:schemeClr val="tx1"/>
                </a:solidFill>
              </a:rPr>
              <a:t>: 5121</a:t>
            </a:r>
          </a:p>
          <a:p>
            <a:pPr algn="just"/>
            <a:r>
              <a:rPr lang="el-GR" sz="2800" dirty="0" smtClean="0">
                <a:solidFill>
                  <a:schemeClr val="tx1"/>
                </a:solidFill>
              </a:rPr>
              <a:t>Σπάρτη:13472</a:t>
            </a:r>
          </a:p>
          <a:p>
            <a:pPr algn="just"/>
            <a:r>
              <a:rPr lang="el-GR" sz="2800" dirty="0" smtClean="0">
                <a:solidFill>
                  <a:schemeClr val="tx1"/>
                </a:solidFill>
              </a:rPr>
              <a:t>Σελλασία: 2855</a:t>
            </a:r>
            <a:endParaRPr lang="el-GR" sz="2800" dirty="0">
              <a:solidFill>
                <a:schemeClr val="tx1"/>
              </a:solidFill>
            </a:endParaRPr>
          </a:p>
        </p:txBody>
      </p:sp>
      <p:sp>
        <p:nvSpPr>
          <p:cNvPr id="1028" name="AutoShape 4" descr="Î£ÏÎµÏÎ¹ÎºÎ® ÎµÎ¹ÎºÏÎ½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descr="Î£ÏÎµÏÎ¹ÎºÎ® ÎµÎ¹ÎºÏÎ½Î±"/>
          <p:cNvPicPr>
            <a:picLocks noChangeAspect="1" noChangeArrowheads="1"/>
          </p:cNvPicPr>
          <p:nvPr/>
        </p:nvPicPr>
        <p:blipFill>
          <a:blip r:embed="rId2" cstate="print">
            <a:lum contrast="40000"/>
          </a:blip>
          <a:srcRect/>
          <a:stretch>
            <a:fillRect/>
          </a:stretch>
        </p:blipFill>
        <p:spPr bwMode="auto">
          <a:xfrm>
            <a:off x="0" y="3717031"/>
            <a:ext cx="4139952" cy="3140969"/>
          </a:xfrm>
          <a:prstGeom prst="rect">
            <a:avLst/>
          </a:prstGeom>
          <a:ln>
            <a:noFill/>
          </a:ln>
          <a:effectLst>
            <a:softEdge rad="112500"/>
          </a:effectLst>
        </p:spPr>
      </p:pic>
      <p:sp>
        <p:nvSpPr>
          <p:cNvPr id="1032" name="AutoShape 8" descr="ÎÎ¸Î»Î·ÏÎ¹ÎºÎ® ÎÎ½ÏÏÎ· ÎÎ¿Î³ÎºÎ±Î½Î¯ÎºÎ¿Ï - 1950 Î ÏÏÏÏÎ· ÎµÎ¼ÏÎ¬Î½Î¹Ï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4" name="AutoShape 10" descr="ÎÎ¸Î»Î·ÏÎ¹ÎºÎ® ÎÎ½ÏÏÎ· ÎÎ¿Î³ÎºÎ±Î½Î¯ÎºÎ¿Ï - 1950 Î ÏÏÏÏÎ· ÎµÎ¼ÏÎ¬Î½Î¹Ï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6" name="AutoShape 12" descr="ÎÎ¸Î»Î·ÏÎ¹ÎºÎ® ÎÎ½ÏÏÎ· ÎÎ¿Î³ÎºÎ±Î½Î¯ÎºÎ¿Ï - 1950 Î ÏÏÏÏÎ· ÎµÎ¼ÏÎ¬Î½Î¹Ï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8" name="AutoShape 14" descr="ÎÎ¸Î»Î·ÏÎ¹ÎºÎ® ÎÎ½ÏÏÎ· ÎÎ¿Î³ÎºÎ±Î½Î¯ÎºÎ¿Ï - 1950 Î ÏÏÏÏÎ· ÎµÎ¼ÏÎ¬Î½Î¹Ï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6" name="Picture 2" descr="https://tokastori.files.wordpress.com/2010/08/old-photos-kastori-91.jpg?w=600&amp;h=399"/>
          <p:cNvPicPr>
            <a:picLocks noChangeAspect="1" noChangeArrowheads="1"/>
          </p:cNvPicPr>
          <p:nvPr/>
        </p:nvPicPr>
        <p:blipFill>
          <a:blip r:embed="rId3" cstate="print">
            <a:lum contrast="40000"/>
          </a:blip>
          <a:srcRect/>
          <a:stretch>
            <a:fillRect/>
          </a:stretch>
        </p:blipFill>
        <p:spPr bwMode="auto">
          <a:xfrm>
            <a:off x="3635896" y="1556792"/>
            <a:ext cx="5508104" cy="5301208"/>
          </a:xfrm>
          <a:prstGeom prst="rect">
            <a:avLst/>
          </a:prstGeom>
          <a:noFill/>
          <a:ln>
            <a:solidFill>
              <a:schemeClr val="tx2">
                <a:lumMod val="50000"/>
              </a:schemeClr>
            </a:solidFill>
          </a:ln>
          <a:effectLst>
            <a:softEdge rad="6350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260648"/>
            <a:ext cx="7772400" cy="1470025"/>
          </a:xfrm>
        </p:spPr>
        <p:txBody>
          <a:bodyPr/>
          <a:lstStyle/>
          <a:p>
            <a:r>
              <a:rPr lang="el-GR" dirty="0" smtClean="0"/>
              <a:t>Απογραφή </a:t>
            </a:r>
            <a:r>
              <a:rPr lang="el-GR" dirty="0" smtClean="0"/>
              <a:t>1879</a:t>
            </a:r>
            <a:r>
              <a:rPr lang="en-US" dirty="0" smtClean="0"/>
              <a:t> </a:t>
            </a:r>
            <a:endParaRPr lang="el-GR" dirty="0"/>
          </a:p>
        </p:txBody>
      </p:sp>
      <p:sp>
        <p:nvSpPr>
          <p:cNvPr id="3" name="2 - Υπότιτλος"/>
          <p:cNvSpPr>
            <a:spLocks noGrp="1"/>
          </p:cNvSpPr>
          <p:nvPr>
            <p:ph type="subTitle" idx="1"/>
          </p:nvPr>
        </p:nvSpPr>
        <p:spPr>
          <a:xfrm>
            <a:off x="714348" y="1785926"/>
            <a:ext cx="5256584" cy="2016224"/>
          </a:xfrm>
        </p:spPr>
        <p:txBody>
          <a:bodyPr>
            <a:noAutofit/>
          </a:bodyPr>
          <a:lstStyle/>
          <a:p>
            <a:pPr algn="l"/>
            <a:r>
              <a:rPr lang="el-GR" sz="2800" dirty="0" smtClean="0">
                <a:solidFill>
                  <a:schemeClr val="tx1"/>
                </a:solidFill>
              </a:rPr>
              <a:t>Καστόρι: 2834</a:t>
            </a:r>
          </a:p>
          <a:p>
            <a:pPr algn="l"/>
            <a:r>
              <a:rPr lang="el-GR" sz="2800" dirty="0" err="1" smtClean="0">
                <a:solidFill>
                  <a:schemeClr val="tx1"/>
                </a:solidFill>
              </a:rPr>
              <a:t>Πελλάνα</a:t>
            </a:r>
            <a:r>
              <a:rPr lang="el-GR" sz="2800" dirty="0" smtClean="0">
                <a:solidFill>
                  <a:schemeClr val="tx1"/>
                </a:solidFill>
              </a:rPr>
              <a:t>: 4503 </a:t>
            </a:r>
          </a:p>
          <a:p>
            <a:pPr algn="l"/>
            <a:r>
              <a:rPr lang="el-GR" sz="2800" dirty="0" smtClean="0">
                <a:solidFill>
                  <a:schemeClr val="tx1"/>
                </a:solidFill>
              </a:rPr>
              <a:t>Σελλασία: 2687</a:t>
            </a:r>
          </a:p>
          <a:p>
            <a:pPr algn="l"/>
            <a:r>
              <a:rPr lang="el-GR" sz="2800" dirty="0" smtClean="0">
                <a:solidFill>
                  <a:schemeClr val="tx1"/>
                </a:solidFill>
              </a:rPr>
              <a:t>Σπάρτη: 12007</a:t>
            </a:r>
            <a:endParaRPr lang="el-GR" sz="2800" dirty="0">
              <a:solidFill>
                <a:schemeClr val="tx1"/>
              </a:solidFill>
            </a:endParaRPr>
          </a:p>
        </p:txBody>
      </p:sp>
      <p:pic>
        <p:nvPicPr>
          <p:cNvPr id="3074" name="Picture 2" descr="https://tokastori.files.wordpress.com/2009/02/kastoreion1906-plateia1.jpg?w=640"/>
          <p:cNvPicPr>
            <a:picLocks noChangeAspect="1" noChangeArrowheads="1"/>
          </p:cNvPicPr>
          <p:nvPr/>
        </p:nvPicPr>
        <p:blipFill>
          <a:blip r:embed="rId2" cstate="print"/>
          <a:srcRect/>
          <a:stretch>
            <a:fillRect/>
          </a:stretch>
        </p:blipFill>
        <p:spPr bwMode="auto">
          <a:xfrm>
            <a:off x="0" y="3429000"/>
            <a:ext cx="4644008" cy="3429000"/>
          </a:xfrm>
          <a:prstGeom prst="rect">
            <a:avLst/>
          </a:prstGeom>
          <a:noFill/>
          <a:effectLst>
            <a:softEdge rad="317500"/>
          </a:effectLst>
        </p:spPr>
      </p:pic>
      <p:pic>
        <p:nvPicPr>
          <p:cNvPr id="3076" name="Picture 4" descr="https://tokastori.files.wordpress.com/2010/08/old-photos-kastori-111.jpg?w=600&amp;h=388"/>
          <p:cNvPicPr>
            <a:picLocks noChangeAspect="1" noChangeArrowheads="1"/>
          </p:cNvPicPr>
          <p:nvPr/>
        </p:nvPicPr>
        <p:blipFill>
          <a:blip r:embed="rId3" cstate="print">
            <a:lum contrast="40000"/>
          </a:blip>
          <a:srcRect/>
          <a:stretch>
            <a:fillRect/>
          </a:stretch>
        </p:blipFill>
        <p:spPr bwMode="auto">
          <a:xfrm>
            <a:off x="4581128" y="1772816"/>
            <a:ext cx="4562872" cy="4869160"/>
          </a:xfrm>
          <a:prstGeom prst="flowChartMultidocument">
            <a:avLst/>
          </a:prstGeom>
          <a:no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214338"/>
            <a:ext cx="7772400" cy="1137369"/>
          </a:xfrm>
        </p:spPr>
        <p:txBody>
          <a:bodyPr/>
          <a:lstStyle/>
          <a:p>
            <a:r>
              <a:rPr lang="el-GR" dirty="0" smtClean="0"/>
              <a:t>	Απογραφή 1828</a:t>
            </a:r>
            <a:endParaRPr lang="el-GR" dirty="0"/>
          </a:p>
        </p:txBody>
      </p:sp>
      <p:sp>
        <p:nvSpPr>
          <p:cNvPr id="3" name="2 - Υπότιτλος"/>
          <p:cNvSpPr>
            <a:spLocks noGrp="1"/>
          </p:cNvSpPr>
          <p:nvPr>
            <p:ph type="subTitle" idx="1"/>
          </p:nvPr>
        </p:nvSpPr>
        <p:spPr>
          <a:xfrm>
            <a:off x="285720" y="1000108"/>
            <a:ext cx="6984776" cy="5616624"/>
          </a:xfrm>
        </p:spPr>
        <p:txBody>
          <a:bodyPr>
            <a:noAutofit/>
          </a:bodyPr>
          <a:lstStyle/>
          <a:p>
            <a:pPr algn="just"/>
            <a:r>
              <a:rPr lang="el-GR" sz="2400" dirty="0" err="1" smtClean="0">
                <a:solidFill>
                  <a:schemeClr val="tx1"/>
                </a:solidFill>
              </a:rPr>
              <a:t>Πελλάνα</a:t>
            </a:r>
            <a:r>
              <a:rPr lang="el-GR" sz="2400" dirty="0" smtClean="0">
                <a:solidFill>
                  <a:schemeClr val="tx1"/>
                </a:solidFill>
              </a:rPr>
              <a:t>:</a:t>
            </a:r>
          </a:p>
          <a:p>
            <a:pPr algn="just"/>
            <a:r>
              <a:rPr lang="el-GR" sz="2400" dirty="0" err="1" smtClean="0">
                <a:solidFill>
                  <a:schemeClr val="tx1"/>
                </a:solidFill>
              </a:rPr>
              <a:t>Παρδάλιον</a:t>
            </a:r>
            <a:r>
              <a:rPr lang="el-GR" sz="2400" dirty="0" smtClean="0">
                <a:solidFill>
                  <a:schemeClr val="tx1"/>
                </a:solidFill>
              </a:rPr>
              <a:t>:</a:t>
            </a:r>
          </a:p>
          <a:p>
            <a:pPr algn="just"/>
            <a:r>
              <a:rPr lang="el-GR" sz="2400" dirty="0" smtClean="0">
                <a:solidFill>
                  <a:schemeClr val="tx1"/>
                </a:solidFill>
              </a:rPr>
              <a:t>Περιβόλια: 86</a:t>
            </a:r>
          </a:p>
          <a:p>
            <a:pPr algn="just"/>
            <a:r>
              <a:rPr lang="el-GR" sz="2400" dirty="0" smtClean="0">
                <a:solidFill>
                  <a:schemeClr val="tx1"/>
                </a:solidFill>
              </a:rPr>
              <a:t>Άγιος Κωνσταντίνος:</a:t>
            </a:r>
          </a:p>
          <a:p>
            <a:pPr algn="just"/>
            <a:r>
              <a:rPr lang="el-GR" sz="2400" dirty="0" err="1" smtClean="0">
                <a:solidFill>
                  <a:schemeClr val="tx1"/>
                </a:solidFill>
              </a:rPr>
              <a:t>Φουνταίικα</a:t>
            </a:r>
            <a:endParaRPr lang="el-GR" sz="2400" dirty="0" smtClean="0">
              <a:solidFill>
                <a:schemeClr val="tx1"/>
              </a:solidFill>
            </a:endParaRPr>
          </a:p>
          <a:p>
            <a:pPr algn="just"/>
            <a:r>
              <a:rPr lang="el-GR" sz="2400" dirty="0" err="1" smtClean="0">
                <a:solidFill>
                  <a:schemeClr val="tx1"/>
                </a:solidFill>
              </a:rPr>
              <a:t>Αγόριανη</a:t>
            </a:r>
            <a:r>
              <a:rPr lang="el-GR" sz="2400" dirty="0" smtClean="0">
                <a:solidFill>
                  <a:schemeClr val="tx1"/>
                </a:solidFill>
              </a:rPr>
              <a:t>: 203</a:t>
            </a:r>
          </a:p>
          <a:p>
            <a:pPr algn="just"/>
            <a:r>
              <a:rPr lang="el-GR" sz="2400" dirty="0" err="1" smtClean="0">
                <a:solidFill>
                  <a:schemeClr val="tx1"/>
                </a:solidFill>
              </a:rPr>
              <a:t>Αγριανοί</a:t>
            </a:r>
            <a:r>
              <a:rPr lang="el-GR" sz="2400" dirty="0" smtClean="0">
                <a:solidFill>
                  <a:schemeClr val="tx1"/>
                </a:solidFill>
              </a:rPr>
              <a:t>: 590</a:t>
            </a:r>
          </a:p>
          <a:p>
            <a:pPr algn="just"/>
            <a:r>
              <a:rPr lang="el-GR" sz="2400" dirty="0" err="1" smtClean="0">
                <a:solidFill>
                  <a:schemeClr val="tx1"/>
                </a:solidFill>
              </a:rPr>
              <a:t>Γεωργίτσι</a:t>
            </a:r>
            <a:r>
              <a:rPr lang="el-GR" sz="2400" dirty="0" smtClean="0">
                <a:solidFill>
                  <a:schemeClr val="tx1"/>
                </a:solidFill>
              </a:rPr>
              <a:t>: 960</a:t>
            </a:r>
          </a:p>
          <a:p>
            <a:pPr algn="just"/>
            <a:r>
              <a:rPr lang="el-GR" sz="2400" dirty="0" smtClean="0">
                <a:solidFill>
                  <a:schemeClr val="tx1"/>
                </a:solidFill>
              </a:rPr>
              <a:t>Αλευρού:</a:t>
            </a:r>
          </a:p>
          <a:p>
            <a:pPr algn="just"/>
            <a:r>
              <a:rPr lang="el-GR" sz="2400" dirty="0" err="1" smtClean="0">
                <a:solidFill>
                  <a:schemeClr val="tx1"/>
                </a:solidFill>
              </a:rPr>
              <a:t>Καστόρειο</a:t>
            </a:r>
            <a:r>
              <a:rPr lang="el-GR" sz="2400" dirty="0" smtClean="0">
                <a:solidFill>
                  <a:schemeClr val="tx1"/>
                </a:solidFill>
              </a:rPr>
              <a:t>: 595</a:t>
            </a:r>
          </a:p>
          <a:p>
            <a:pPr algn="just"/>
            <a:r>
              <a:rPr lang="el-GR" sz="2400" dirty="0" smtClean="0">
                <a:solidFill>
                  <a:schemeClr val="tx1"/>
                </a:solidFill>
              </a:rPr>
              <a:t>Καστρί:</a:t>
            </a:r>
          </a:p>
          <a:p>
            <a:pPr algn="just"/>
            <a:r>
              <a:rPr lang="el-GR" sz="2400" dirty="0" err="1" smtClean="0">
                <a:solidFill>
                  <a:schemeClr val="tx1"/>
                </a:solidFill>
              </a:rPr>
              <a:t>Βορδόνια</a:t>
            </a:r>
            <a:r>
              <a:rPr lang="el-GR" sz="2400" dirty="0" smtClean="0">
                <a:solidFill>
                  <a:schemeClr val="tx1"/>
                </a:solidFill>
              </a:rPr>
              <a:t>:</a:t>
            </a:r>
          </a:p>
          <a:p>
            <a:pPr algn="just"/>
            <a:r>
              <a:rPr lang="el-GR" sz="2400" dirty="0" err="1" smtClean="0">
                <a:solidFill>
                  <a:schemeClr val="tx1"/>
                </a:solidFill>
              </a:rPr>
              <a:t>Λογκανίκο</a:t>
            </a:r>
            <a:r>
              <a:rPr lang="el-GR" sz="2400" dirty="0" smtClean="0">
                <a:solidFill>
                  <a:schemeClr val="tx1"/>
                </a:solidFill>
              </a:rPr>
              <a:t>: </a:t>
            </a:r>
          </a:p>
          <a:p>
            <a:pPr algn="just"/>
            <a:endParaRPr lang="el-GR" sz="2800" dirty="0"/>
          </a:p>
        </p:txBody>
      </p:sp>
      <p:pic>
        <p:nvPicPr>
          <p:cNvPr id="2050" name="Picture 2" descr="https://tokastori.files.wordpress.com/2010/08/old-photos-kastori-41.jpg?w=640"/>
          <p:cNvPicPr>
            <a:picLocks noChangeAspect="1" noChangeArrowheads="1"/>
          </p:cNvPicPr>
          <p:nvPr/>
        </p:nvPicPr>
        <p:blipFill>
          <a:blip r:embed="rId2" cstate="print"/>
          <a:srcRect/>
          <a:stretch>
            <a:fillRect/>
          </a:stretch>
        </p:blipFill>
        <p:spPr bwMode="auto">
          <a:xfrm>
            <a:off x="3390900" y="714356"/>
            <a:ext cx="5753100" cy="2880320"/>
          </a:xfrm>
          <a:prstGeom prst="rect">
            <a:avLst/>
          </a:prstGeom>
          <a:noFill/>
          <a:effectLst>
            <a:softEdge rad="635000"/>
          </a:effectLst>
        </p:spPr>
      </p:pic>
      <p:pic>
        <p:nvPicPr>
          <p:cNvPr id="2052" name="Picture 4" descr="https://tokastori.files.wordpress.com/2009/02/old-photos-kastori-85.jpg?w=640"/>
          <p:cNvPicPr>
            <a:picLocks noChangeAspect="1" noChangeArrowheads="1"/>
          </p:cNvPicPr>
          <p:nvPr/>
        </p:nvPicPr>
        <p:blipFill>
          <a:blip r:embed="rId3" cstate="print"/>
          <a:srcRect/>
          <a:stretch>
            <a:fillRect/>
          </a:stretch>
        </p:blipFill>
        <p:spPr bwMode="auto">
          <a:xfrm>
            <a:off x="3347864" y="3214686"/>
            <a:ext cx="5796136" cy="3068960"/>
          </a:xfrm>
          <a:prstGeom prst="rect">
            <a:avLst/>
          </a:prstGeom>
          <a:noFill/>
          <a:effectLst>
            <a:softEdge rad="317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4357686" y="4429132"/>
            <a:ext cx="4500594" cy="242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Υπότιτλος"/>
          <p:cNvSpPr>
            <a:spLocks noGrp="1"/>
          </p:cNvSpPr>
          <p:nvPr>
            <p:ph type="body" sz="half" idx="2"/>
          </p:nvPr>
        </p:nvSpPr>
        <p:spPr>
          <a:xfrm>
            <a:off x="4283968" y="4293096"/>
            <a:ext cx="4680520" cy="1728192"/>
          </a:xfrm>
        </p:spPr>
        <p:txBody>
          <a:bodyPr>
            <a:noAutofit/>
          </a:bodyPr>
          <a:lstStyle/>
          <a:p>
            <a:r>
              <a:rPr lang="el-GR" sz="2800" dirty="0" smtClean="0"/>
              <a:t>Φτιάξαμε και στείλαμε ερωτηματολόγια σχετικά με την μετακόμιση ανθρώπων από τα χωριά μας στις πόλεις. Ακολουθούν οι απαντήσεις των ερωτηθέντων σε ποσοστά.</a:t>
            </a:r>
            <a:endParaRPr lang="el-GR" sz="2800" dirty="0"/>
          </a:p>
        </p:txBody>
      </p:sp>
      <p:sp>
        <p:nvSpPr>
          <p:cNvPr id="18" name="17 - Τίτλος"/>
          <p:cNvSpPr>
            <a:spLocks noGrp="1"/>
          </p:cNvSpPr>
          <p:nvPr>
            <p:ph type="title"/>
          </p:nvPr>
        </p:nvSpPr>
        <p:spPr>
          <a:xfrm>
            <a:off x="0" y="5643578"/>
            <a:ext cx="4104456" cy="566738"/>
          </a:xfrm>
        </p:spPr>
        <p:txBody>
          <a:bodyPr>
            <a:noAutofit/>
          </a:bodyPr>
          <a:lstStyle/>
          <a:p>
            <a:pPr algn="ctr"/>
            <a:r>
              <a:rPr lang="el-GR" sz="4000" dirty="0" smtClean="0">
                <a:solidFill>
                  <a:schemeClr val="tx1"/>
                </a:solidFill>
              </a:rPr>
              <a:t>Αποτελέσματα ερωτηματολογίων</a:t>
            </a:r>
            <a:endParaRPr lang="el-GR" sz="4000" dirty="0">
              <a:solidFill>
                <a:schemeClr val="tx1"/>
              </a:solidFill>
            </a:endParaRPr>
          </a:p>
        </p:txBody>
      </p:sp>
      <p:pic>
        <p:nvPicPr>
          <p:cNvPr id="31" name="30 - Θέση εικόνας" descr="49564128_2802367743322533_6770576378011058176_n.jpg"/>
          <p:cNvPicPr>
            <a:picLocks noGrp="1" noChangeAspect="1"/>
          </p:cNvPicPr>
          <p:nvPr>
            <p:ph type="pic" idx="1"/>
          </p:nvPr>
        </p:nvPicPr>
        <p:blipFill>
          <a:blip r:embed="rId2" cstate="print"/>
          <a:srcRect l="12484" r="12484"/>
          <a:stretch>
            <a:fillRect/>
          </a:stretch>
        </p:blipFill>
        <p:spPr>
          <a:xfrm>
            <a:off x="1691680" y="260648"/>
            <a:ext cx="5328592" cy="399644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Autofit/>
          </a:bodyPr>
          <a:lstStyle/>
          <a:p>
            <a:r>
              <a:rPr lang="el-GR" sz="4000" dirty="0" smtClean="0"/>
              <a:t>Ερώτηση</a:t>
            </a:r>
            <a:r>
              <a:rPr lang="en-US" sz="4000" dirty="0" smtClean="0"/>
              <a:t> 1</a:t>
            </a:r>
            <a:r>
              <a:rPr lang="el-GR" sz="4000" dirty="0" smtClean="0"/>
              <a:t>: Ποιος ήταν ο λόγος που μετακομίσατε στην πόλη;</a:t>
            </a:r>
            <a:endParaRPr lang="el-GR" sz="4000" dirty="0"/>
          </a:p>
        </p:txBody>
      </p:sp>
      <p:sp>
        <p:nvSpPr>
          <p:cNvPr id="6" name="5 - Θέση περιεχομένου"/>
          <p:cNvSpPr>
            <a:spLocks noGrp="1"/>
          </p:cNvSpPr>
          <p:nvPr>
            <p:ph sz="quarter" idx="1"/>
          </p:nvPr>
        </p:nvSpPr>
        <p:spPr/>
        <p:txBody>
          <a:bodyPr>
            <a:normAutofit/>
          </a:bodyPr>
          <a:lstStyle/>
          <a:p>
            <a:r>
              <a:rPr lang="el-GR" sz="2800" dirty="0" smtClean="0"/>
              <a:t>Το </a:t>
            </a:r>
            <a:r>
              <a:rPr lang="en-US" sz="2800" dirty="0" smtClean="0"/>
              <a:t>5</a:t>
            </a:r>
            <a:r>
              <a:rPr lang="en-US" dirty="0" smtClean="0"/>
              <a:t>0</a:t>
            </a:r>
            <a:r>
              <a:rPr lang="el-GR" sz="2800" dirty="0" smtClean="0"/>
              <a:t>% απάντησε ότι οι λόγοι ήταν οικονομικοί</a:t>
            </a:r>
            <a:endParaRPr lang="en-US" sz="2800" dirty="0" smtClean="0"/>
          </a:p>
          <a:p>
            <a:endParaRPr lang="el-GR" sz="2800" dirty="0"/>
          </a:p>
        </p:txBody>
      </p:sp>
      <p:sp>
        <p:nvSpPr>
          <p:cNvPr id="7" name="6 - Θέση περιεχομένου"/>
          <p:cNvSpPr>
            <a:spLocks noGrp="1"/>
          </p:cNvSpPr>
          <p:nvPr>
            <p:ph sz="quarter" idx="2"/>
          </p:nvPr>
        </p:nvSpPr>
        <p:spPr/>
        <p:txBody>
          <a:bodyPr/>
          <a:lstStyle/>
          <a:p>
            <a:r>
              <a:rPr lang="el-GR" dirty="0"/>
              <a:t>Τ</a:t>
            </a:r>
            <a:r>
              <a:rPr lang="el-GR" dirty="0" smtClean="0"/>
              <a:t>ο </a:t>
            </a:r>
            <a:r>
              <a:rPr lang="el-GR" dirty="0"/>
              <a:t>υπόλοιπο </a:t>
            </a:r>
            <a:r>
              <a:rPr lang="en-US" dirty="0" smtClean="0"/>
              <a:t>5</a:t>
            </a:r>
            <a:r>
              <a:rPr lang="el-GR" dirty="0" smtClean="0"/>
              <a:t>0</a:t>
            </a:r>
            <a:r>
              <a:rPr lang="el-GR" dirty="0"/>
              <a:t>% </a:t>
            </a:r>
            <a:r>
              <a:rPr lang="el-GR" dirty="0" smtClean="0"/>
              <a:t>έκανε λόγο για την </a:t>
            </a:r>
            <a:r>
              <a:rPr lang="el-GR" dirty="0"/>
              <a:t>ευκολία πρόσβασης σε φροντιστήρια </a:t>
            </a:r>
            <a:r>
              <a:rPr lang="el-GR" dirty="0" smtClean="0"/>
              <a:t>και σε </a:t>
            </a:r>
            <a:r>
              <a:rPr lang="el-GR" dirty="0"/>
              <a:t>δραστηριότητες για τα παιδιά στην πόλη.</a:t>
            </a:r>
          </a:p>
        </p:txBody>
      </p:sp>
      <p:pic>
        <p:nvPicPr>
          <p:cNvPr id="8" name="7 - Εικόνα" descr="akinita-xrimata-1-735x437.jpeg"/>
          <p:cNvPicPr>
            <a:picLocks noChangeAspect="1"/>
          </p:cNvPicPr>
          <p:nvPr/>
        </p:nvPicPr>
        <p:blipFill>
          <a:blip r:embed="rId2" cstate="print"/>
          <a:stretch>
            <a:fillRect/>
          </a:stretch>
        </p:blipFill>
        <p:spPr>
          <a:xfrm>
            <a:off x="611560" y="3212976"/>
            <a:ext cx="3504573"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8 - Εικόνα" descr="kjpg.jpg"/>
          <p:cNvPicPr>
            <a:picLocks noChangeAspect="1"/>
          </p:cNvPicPr>
          <p:nvPr/>
        </p:nvPicPr>
        <p:blipFill>
          <a:blip r:embed="rId3" cstate="print"/>
          <a:stretch>
            <a:fillRect/>
          </a:stretch>
        </p:blipFill>
        <p:spPr>
          <a:xfrm>
            <a:off x="4572000" y="4293096"/>
            <a:ext cx="2895288" cy="18722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9 - Εικόνα" descr="athlimata-sxoleio-juniorsclub.gr_.jpg"/>
          <p:cNvPicPr>
            <a:picLocks noChangeAspect="1"/>
          </p:cNvPicPr>
          <p:nvPr/>
        </p:nvPicPr>
        <p:blipFill>
          <a:blip r:embed="rId4" cstate="print"/>
          <a:stretch>
            <a:fillRect/>
          </a:stretch>
        </p:blipFill>
        <p:spPr>
          <a:xfrm>
            <a:off x="6444209" y="5229200"/>
            <a:ext cx="2520280" cy="14644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maxresdefault.jpg"/>
          <p:cNvPicPr>
            <a:picLocks noChangeAspect="1"/>
          </p:cNvPicPr>
          <p:nvPr/>
        </p:nvPicPr>
        <p:blipFill>
          <a:blip r:embed="rId2" cstate="print"/>
          <a:stretch>
            <a:fillRect/>
          </a:stretch>
        </p:blipFill>
        <p:spPr>
          <a:xfrm>
            <a:off x="285719" y="1928802"/>
            <a:ext cx="5474801" cy="3857652"/>
          </a:xfrm>
          <a:prstGeom prst="plaque">
            <a:avLst/>
          </a:prstGeom>
          <a:ln w="228600" cap="sq" cmpd="thickThin">
            <a:solidFill>
              <a:srgbClr val="000000"/>
            </a:solidFill>
            <a:prstDash val="solid"/>
            <a:miter lim="800000"/>
          </a:ln>
          <a:effectLst>
            <a:innerShdw blurRad="76200">
              <a:srgbClr val="000000"/>
            </a:innerShdw>
          </a:effectLst>
        </p:spPr>
      </p:pic>
      <p:sp>
        <p:nvSpPr>
          <p:cNvPr id="2" name="1 - Τίτλος"/>
          <p:cNvSpPr>
            <a:spLocks noGrp="1"/>
          </p:cNvSpPr>
          <p:nvPr>
            <p:ph type="title"/>
          </p:nvPr>
        </p:nvSpPr>
        <p:spPr>
          <a:xfrm>
            <a:off x="467544" y="188640"/>
            <a:ext cx="8229600" cy="1196752"/>
          </a:xfrm>
        </p:spPr>
        <p:txBody>
          <a:bodyPr>
            <a:normAutofit fontScale="90000"/>
          </a:bodyPr>
          <a:lstStyle/>
          <a:p>
            <a:r>
              <a:rPr lang="el-GR" dirty="0" smtClean="0"/>
              <a:t>Ερώτηση 2: Έχετε αντιμετωπίσει κάποια δυσκολία στη νέα σας ζωή;</a:t>
            </a:r>
            <a:endParaRPr lang="el-GR" dirty="0"/>
          </a:p>
        </p:txBody>
      </p:sp>
      <p:sp>
        <p:nvSpPr>
          <p:cNvPr id="5" name="4 - Θέση περιεχομένου"/>
          <p:cNvSpPr>
            <a:spLocks noGrp="1"/>
          </p:cNvSpPr>
          <p:nvPr>
            <p:ph sz="quarter" idx="1"/>
          </p:nvPr>
        </p:nvSpPr>
        <p:spPr>
          <a:xfrm>
            <a:off x="5940152" y="1844824"/>
            <a:ext cx="2880320" cy="4525963"/>
          </a:xfrm>
        </p:spPr>
        <p:txBody>
          <a:bodyPr>
            <a:normAutofit/>
          </a:bodyPr>
          <a:lstStyle/>
          <a:p>
            <a:r>
              <a:rPr lang="el-GR" sz="2800" dirty="0" smtClean="0"/>
              <a:t>Το </a:t>
            </a:r>
            <a:r>
              <a:rPr lang="en-US" sz="2800" dirty="0" smtClean="0"/>
              <a:t>50</a:t>
            </a:r>
            <a:r>
              <a:rPr lang="el-GR" sz="2800" dirty="0" smtClean="0"/>
              <a:t>% απάντησε ναι και το 5</a:t>
            </a:r>
            <a:r>
              <a:rPr lang="en-US" sz="2800" dirty="0" smtClean="0"/>
              <a:t>0</a:t>
            </a:r>
            <a:r>
              <a:rPr lang="el-GR" sz="2800" dirty="0" smtClean="0"/>
              <a:t>% όχι.</a:t>
            </a:r>
            <a:endParaRPr lang="el-GR" sz="2800" dirty="0"/>
          </a:p>
        </p:txBody>
      </p:sp>
      <p:pic>
        <p:nvPicPr>
          <p:cNvPr id="9" name="8 - Εικόνα" descr="Big-Cities.jpg"/>
          <p:cNvPicPr>
            <a:picLocks noChangeAspect="1"/>
          </p:cNvPicPr>
          <p:nvPr/>
        </p:nvPicPr>
        <p:blipFill>
          <a:blip r:embed="rId3" cstate="print"/>
          <a:stretch>
            <a:fillRect/>
          </a:stretch>
        </p:blipFill>
        <p:spPr>
          <a:xfrm>
            <a:off x="4389436" y="3857628"/>
            <a:ext cx="4617632" cy="2811732"/>
          </a:xfrm>
          <a:prstGeom prst="flowChartMultidocumen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 Εικόνα" descr="RED-180x180.jpeg"/>
          <p:cNvPicPr>
            <a:picLocks noChangeAspect="1"/>
          </p:cNvPicPr>
          <p:nvPr/>
        </p:nvPicPr>
        <p:blipFill>
          <a:blip r:embed="rId2" cstate="print"/>
          <a:stretch>
            <a:fillRect/>
          </a:stretch>
        </p:blipFill>
        <p:spPr>
          <a:xfrm>
            <a:off x="5652120" y="3645024"/>
            <a:ext cx="3491880" cy="3573016"/>
          </a:xfrm>
          <a:prstGeom prst="rect">
            <a:avLst/>
          </a:prstGeom>
        </p:spPr>
      </p:pic>
      <p:sp>
        <p:nvSpPr>
          <p:cNvPr id="2" name="1 - Τίτλος"/>
          <p:cNvSpPr>
            <a:spLocks noGrp="1"/>
          </p:cNvSpPr>
          <p:nvPr>
            <p:ph type="title"/>
          </p:nvPr>
        </p:nvSpPr>
        <p:spPr>
          <a:xfrm>
            <a:off x="500034" y="214290"/>
            <a:ext cx="8229600" cy="1143000"/>
          </a:xfrm>
        </p:spPr>
        <p:txBody>
          <a:bodyPr>
            <a:normAutofit fontScale="90000"/>
          </a:bodyPr>
          <a:lstStyle/>
          <a:p>
            <a:r>
              <a:rPr lang="el-GR" dirty="0" smtClean="0"/>
              <a:t>Ερώτηση 3: Μετακομίσατε πρόσφατα; Αν όχι, πριν πόσα χρόνια;</a:t>
            </a:r>
            <a:endParaRPr lang="el-GR" dirty="0"/>
          </a:p>
        </p:txBody>
      </p:sp>
      <p:sp>
        <p:nvSpPr>
          <p:cNvPr id="14" name="13 - Θέση περιεχομένου"/>
          <p:cNvSpPr>
            <a:spLocks noGrp="1"/>
          </p:cNvSpPr>
          <p:nvPr>
            <p:ph sz="quarter" idx="1"/>
          </p:nvPr>
        </p:nvSpPr>
        <p:spPr>
          <a:xfrm>
            <a:off x="539552" y="1916832"/>
            <a:ext cx="8229600" cy="4353347"/>
          </a:xfrm>
        </p:spPr>
        <p:txBody>
          <a:bodyPr>
            <a:normAutofit/>
          </a:bodyPr>
          <a:lstStyle/>
          <a:p>
            <a:r>
              <a:rPr lang="el-GR" sz="2800" dirty="0" smtClean="0"/>
              <a:t>Το </a:t>
            </a:r>
            <a:r>
              <a:rPr lang="en-US" sz="2800" dirty="0" smtClean="0"/>
              <a:t>30</a:t>
            </a:r>
            <a:r>
              <a:rPr lang="el-GR" sz="2800" dirty="0" smtClean="0"/>
              <a:t>% εγκαταστάθηκε στην πόλη την περασμένη χρονιά.</a:t>
            </a:r>
          </a:p>
          <a:p>
            <a:r>
              <a:rPr lang="el-GR" sz="2800" dirty="0" smtClean="0"/>
              <a:t> Η πλειονότητα </a:t>
            </a:r>
            <a:r>
              <a:rPr lang="el-GR" sz="2800" dirty="0" smtClean="0"/>
              <a:t>των ερωτηθέντων (</a:t>
            </a:r>
            <a:r>
              <a:rPr lang="en-US" sz="2800" dirty="0" smtClean="0"/>
              <a:t>45</a:t>
            </a:r>
            <a:r>
              <a:rPr lang="el-GR" sz="2800" dirty="0" smtClean="0"/>
              <a:t>%) μετακόμισε κατά τη σεζόν 201</a:t>
            </a:r>
            <a:r>
              <a:rPr lang="en-US" sz="2800" dirty="0" smtClean="0"/>
              <a:t>5</a:t>
            </a:r>
            <a:r>
              <a:rPr lang="el-GR" sz="2800" dirty="0" smtClean="0"/>
              <a:t> - ’1</a:t>
            </a:r>
            <a:r>
              <a:rPr lang="en-US" sz="2800" dirty="0" smtClean="0"/>
              <a:t>6</a:t>
            </a:r>
            <a:r>
              <a:rPr lang="el-GR" sz="2800" dirty="0" smtClean="0"/>
              <a:t>.</a:t>
            </a:r>
          </a:p>
          <a:p>
            <a:r>
              <a:rPr lang="el-GR" sz="2800" dirty="0" smtClean="0"/>
              <a:t>Το υπόλοιπο </a:t>
            </a:r>
            <a:r>
              <a:rPr lang="en-US" sz="2800" dirty="0" smtClean="0"/>
              <a:t>25</a:t>
            </a:r>
            <a:r>
              <a:rPr lang="el-GR" sz="2800" dirty="0" smtClean="0"/>
              <a:t>% περιλαμβάνει ποικιλία απαντήσεων, από </a:t>
            </a:r>
            <a:r>
              <a:rPr lang="en-US" sz="2800" dirty="0" smtClean="0"/>
              <a:t>4</a:t>
            </a:r>
            <a:r>
              <a:rPr lang="el-GR" sz="2800" dirty="0" smtClean="0"/>
              <a:t> </a:t>
            </a:r>
            <a:r>
              <a:rPr lang="el-GR" sz="2800" dirty="0" err="1" smtClean="0"/>
              <a:t>εως</a:t>
            </a:r>
            <a:r>
              <a:rPr lang="el-GR" sz="2800" dirty="0" smtClean="0"/>
              <a:t> και 20 χρόνια.</a:t>
            </a:r>
            <a:endParaRPr lang="el-GR" sz="2800"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00166" y="1643050"/>
            <a:ext cx="6129326" cy="827083"/>
          </a:xfrm>
        </p:spPr>
        <p:txBody>
          <a:bodyPr>
            <a:normAutofit fontScale="90000"/>
          </a:bodyPr>
          <a:lstStyle/>
          <a:p>
            <a:r>
              <a:rPr lang="el-GR" sz="3600" dirty="0" err="1" smtClean="0"/>
              <a:t>ΕρΩτηση</a:t>
            </a:r>
            <a:r>
              <a:rPr lang="el-GR" sz="3600" dirty="0" smtClean="0"/>
              <a:t> </a:t>
            </a:r>
            <a:r>
              <a:rPr lang="el-GR" sz="3600" dirty="0" smtClean="0"/>
              <a:t>4: Η </a:t>
            </a:r>
            <a:r>
              <a:rPr lang="el-GR" sz="3600" dirty="0" err="1" smtClean="0"/>
              <a:t>προσαρμοΓΗ</a:t>
            </a:r>
            <a:r>
              <a:rPr lang="el-GR" sz="3600" dirty="0" smtClean="0"/>
              <a:t> </a:t>
            </a:r>
            <a:r>
              <a:rPr lang="el-GR" sz="3600" dirty="0" err="1" smtClean="0"/>
              <a:t>σαΣ</a:t>
            </a:r>
            <a:r>
              <a:rPr lang="el-GR" sz="3600" dirty="0" smtClean="0"/>
              <a:t> </a:t>
            </a:r>
            <a:r>
              <a:rPr lang="el-GR" sz="3600" dirty="0" err="1" smtClean="0"/>
              <a:t>Η</a:t>
            </a:r>
            <a:r>
              <a:rPr lang="el-GR" sz="3600" dirty="0" err="1" smtClean="0"/>
              <a:t>ταν</a:t>
            </a:r>
            <a:r>
              <a:rPr lang="el-GR" sz="3600" dirty="0" smtClean="0"/>
              <a:t> </a:t>
            </a:r>
            <a:r>
              <a:rPr lang="el-GR" sz="3600" dirty="0" err="1" smtClean="0"/>
              <a:t>εΥκολη</a:t>
            </a:r>
            <a:r>
              <a:rPr lang="el-GR" sz="3600" dirty="0" smtClean="0"/>
              <a:t> ;</a:t>
            </a:r>
            <a:endParaRPr lang="el-GR" sz="3600" dirty="0"/>
          </a:p>
        </p:txBody>
      </p:sp>
      <p:sp>
        <p:nvSpPr>
          <p:cNvPr id="3" name="2 - Θέση περιεχομένου"/>
          <p:cNvSpPr>
            <a:spLocks noGrp="1"/>
          </p:cNvSpPr>
          <p:nvPr>
            <p:ph type="subTitle" idx="1"/>
          </p:nvPr>
        </p:nvSpPr>
        <p:spPr>
          <a:xfrm>
            <a:off x="1428728" y="2928934"/>
            <a:ext cx="6705600" cy="685800"/>
          </a:xfrm>
        </p:spPr>
        <p:txBody>
          <a:bodyPr>
            <a:normAutofit/>
          </a:bodyPr>
          <a:lstStyle/>
          <a:p>
            <a:r>
              <a:rPr lang="el-GR" sz="2800" dirty="0" smtClean="0"/>
              <a:t>Για τους περισσότερους (</a:t>
            </a:r>
            <a:r>
              <a:rPr lang="en-US" sz="2800" dirty="0" smtClean="0"/>
              <a:t>57</a:t>
            </a:r>
            <a:r>
              <a:rPr lang="el-GR" sz="2800" dirty="0" smtClean="0"/>
              <a:t>%) δεν ήταν.</a:t>
            </a:r>
          </a:p>
        </p:txBody>
      </p:sp>
      <p:pic>
        <p:nvPicPr>
          <p:cNvPr id="6" name="5 - Εικόνα" descr="yssnpgggfs5c0e20f340e66.jpg"/>
          <p:cNvPicPr>
            <a:picLocks noChangeAspect="1"/>
          </p:cNvPicPr>
          <p:nvPr/>
        </p:nvPicPr>
        <p:blipFill>
          <a:blip r:embed="rId2" cstate="print"/>
          <a:stretch>
            <a:fillRect/>
          </a:stretch>
        </p:blipFill>
        <p:spPr>
          <a:xfrm>
            <a:off x="0" y="0"/>
            <a:ext cx="9144000" cy="6858000"/>
          </a:xfrm>
          <a:prstGeom prst="frame">
            <a:avLst/>
          </a:prstGeom>
        </p:spPr>
      </p:pic>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 Εικόνα" descr="xwria-erwta_in_3-2.jpg"/>
          <p:cNvPicPr>
            <a:picLocks noChangeAspect="1"/>
          </p:cNvPicPr>
          <p:nvPr/>
        </p:nvPicPr>
        <p:blipFill>
          <a:blip r:embed="rId2" cstate="print"/>
          <a:stretch>
            <a:fillRect/>
          </a:stretch>
        </p:blipFill>
        <p:spPr>
          <a:xfrm>
            <a:off x="214282" y="2214554"/>
            <a:ext cx="3668645" cy="2786082"/>
          </a:xfrm>
          <a:prstGeom prst="ellipse">
            <a:avLst/>
          </a:prstGeom>
          <a:ln w="5715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1 - Τίτλος"/>
          <p:cNvSpPr>
            <a:spLocks noGrp="1"/>
          </p:cNvSpPr>
          <p:nvPr>
            <p:ph type="title"/>
          </p:nvPr>
        </p:nvSpPr>
        <p:spPr/>
        <p:txBody>
          <a:bodyPr>
            <a:normAutofit fontScale="90000"/>
          </a:bodyPr>
          <a:lstStyle/>
          <a:p>
            <a:r>
              <a:rPr lang="el-GR" dirty="0" smtClean="0"/>
              <a:t>Ερώτηση 5: Πιστεύετε ότι είναι καλύτερη η ζωή στην πόλη; </a:t>
            </a:r>
            <a:endParaRPr lang="el-GR" dirty="0"/>
          </a:p>
        </p:txBody>
      </p:sp>
      <p:sp>
        <p:nvSpPr>
          <p:cNvPr id="3" name="2 - Θέση περιεχομένου"/>
          <p:cNvSpPr>
            <a:spLocks noGrp="1"/>
          </p:cNvSpPr>
          <p:nvPr>
            <p:ph sz="quarter" idx="1"/>
          </p:nvPr>
        </p:nvSpPr>
        <p:spPr/>
        <p:txBody>
          <a:bodyPr>
            <a:normAutofit/>
          </a:bodyPr>
          <a:lstStyle/>
          <a:p>
            <a:r>
              <a:rPr lang="el-GR" sz="2800" dirty="0" smtClean="0"/>
              <a:t>Το συντριπτικό ποσοστό των 86% απάντησε θετικά!</a:t>
            </a:r>
            <a:endParaRPr lang="el-GR" sz="2800" dirty="0"/>
          </a:p>
        </p:txBody>
      </p:sp>
      <p:pic>
        <p:nvPicPr>
          <p:cNvPr id="8" name="7 - Εικόνα" descr="megalyteres-poleis-kosmou-06.jpg"/>
          <p:cNvPicPr>
            <a:picLocks noChangeAspect="1"/>
          </p:cNvPicPr>
          <p:nvPr/>
        </p:nvPicPr>
        <p:blipFill>
          <a:blip r:embed="rId3" cstate="print"/>
          <a:stretch>
            <a:fillRect/>
          </a:stretch>
        </p:blipFill>
        <p:spPr>
          <a:xfrm>
            <a:off x="4143372" y="3286124"/>
            <a:ext cx="4602757" cy="3286148"/>
          </a:xfrm>
          <a:prstGeom prst="hear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13 - Ευθεία γραμμή σύνδεσης"/>
          <p:cNvCxnSpPr>
            <a:stCxn id="10" idx="3"/>
            <a:endCxn id="10" idx="7"/>
          </p:cNvCxnSpPr>
          <p:nvPr/>
        </p:nvCxnSpPr>
        <p:spPr>
          <a:xfrm rot="5400000" flipH="1" flipV="1">
            <a:off x="1063575" y="2310533"/>
            <a:ext cx="1970058" cy="259412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a:stCxn id="10" idx="1"/>
            <a:endCxn id="10" idx="5"/>
          </p:cNvCxnSpPr>
          <p:nvPr/>
        </p:nvCxnSpPr>
        <p:spPr>
          <a:xfrm rot="16200000" flipH="1">
            <a:off x="1063575" y="2310534"/>
            <a:ext cx="1970058" cy="259412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39552" y="692696"/>
            <a:ext cx="8136904" cy="5400600"/>
          </a:xfrm>
        </p:spPr>
        <p:style>
          <a:lnRef idx="2">
            <a:schemeClr val="accent2"/>
          </a:lnRef>
          <a:fillRef idx="1">
            <a:schemeClr val="lt1"/>
          </a:fillRef>
          <a:effectRef idx="0">
            <a:schemeClr val="accent2"/>
          </a:effectRef>
          <a:fontRef idx="minor">
            <a:schemeClr val="dk1"/>
          </a:fontRef>
        </p:style>
        <p:txBody>
          <a:bodyPr>
            <a:noAutofit/>
          </a:bodyPr>
          <a:lstStyle/>
          <a:p>
            <a:pPr>
              <a:spcBef>
                <a:spcPts val="600"/>
              </a:spcBef>
              <a:buClr>
                <a:schemeClr val="tx2"/>
              </a:buClr>
              <a:buSzPct val="73000"/>
            </a:pPr>
            <a:r>
              <a:rPr lang="el-GR" sz="2800" cap="none" dirty="0" smtClean="0">
                <a:ln w="12700">
                  <a:solidFill>
                    <a:schemeClr val="tx2">
                      <a:satMod val="155000"/>
                    </a:schemeClr>
                  </a:solidFill>
                  <a:prstDash val="solid"/>
                </a:ln>
                <a:solidFill>
                  <a:schemeClr val="tx1"/>
                </a:solidFill>
                <a:latin typeface="+mn-lt"/>
                <a:ea typeface="+mn-ea"/>
                <a:cs typeface="+mn-cs"/>
              </a:rPr>
              <a:t>Φέτος μας προβλημάτισε ένα θέμα που παρατηρούμε και στην περιοχή μας, το φαινόμενο της αστικοποίησης. </a:t>
            </a:r>
            <a:r>
              <a:rPr lang="el-GR" sz="2800" dirty="0" smtClean="0">
                <a:ln w="12700">
                  <a:solidFill>
                    <a:schemeClr val="tx2">
                      <a:satMod val="155000"/>
                    </a:schemeClr>
                  </a:solidFill>
                  <a:prstDash val="solid"/>
                </a:ln>
                <a:solidFill>
                  <a:schemeClr val="tx1"/>
                </a:solidFill>
              </a:rPr>
              <a:t>Ό</a:t>
            </a:r>
            <a:r>
              <a:rPr lang="el-GR" sz="2800" cap="none" dirty="0" smtClean="0">
                <a:ln w="12700">
                  <a:solidFill>
                    <a:schemeClr val="tx2">
                      <a:satMod val="155000"/>
                    </a:schemeClr>
                  </a:solidFill>
                  <a:prstDash val="solid"/>
                </a:ln>
                <a:solidFill>
                  <a:schemeClr val="tx1"/>
                </a:solidFill>
                <a:latin typeface="+mn-lt"/>
                <a:ea typeface="+mn-ea"/>
                <a:cs typeface="+mn-cs"/>
              </a:rPr>
              <a:t>λο και περισσότεροι </a:t>
            </a:r>
            <a:r>
              <a:rPr lang="el-GR" sz="2800" dirty="0" smtClean="0">
                <a:ln w="12700">
                  <a:solidFill>
                    <a:schemeClr val="tx2">
                      <a:satMod val="155000"/>
                    </a:schemeClr>
                  </a:solidFill>
                  <a:prstDash val="solid"/>
                </a:ln>
                <a:solidFill>
                  <a:schemeClr val="tx1"/>
                </a:solidFill>
              </a:rPr>
              <a:t>ά</a:t>
            </a:r>
            <a:r>
              <a:rPr lang="el-GR" sz="2800" cap="none" dirty="0" smtClean="0">
                <a:ln w="12700">
                  <a:solidFill>
                    <a:schemeClr val="tx2">
                      <a:satMod val="155000"/>
                    </a:schemeClr>
                  </a:solidFill>
                  <a:prstDash val="solid"/>
                </a:ln>
                <a:solidFill>
                  <a:schemeClr val="tx1"/>
                </a:solidFill>
                <a:latin typeface="+mn-lt"/>
                <a:ea typeface="+mn-ea"/>
                <a:cs typeface="+mn-cs"/>
              </a:rPr>
              <a:t>νθρωποι μετακομίζουν από το χωριό στην πόλη εξαιτίας είτε οικονομικών δυσκολιών (για εύρεση εργασίας) είτε επειδή στην πόλη τα άτομα έχουν περισσότερες δυνατότητες, μπορούν να ασχοληθούν με διάφορες δραστηριότητες και να γνωρίσουν περισσότερο κόσμο. </a:t>
            </a:r>
          </a:p>
        </p:txBody>
      </p:sp>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Ερώτηση 6: Έχετε περιουσία στο χωριό σας;</a:t>
            </a:r>
            <a:endParaRPr lang="el-GR" dirty="0"/>
          </a:p>
        </p:txBody>
      </p:sp>
      <p:sp>
        <p:nvSpPr>
          <p:cNvPr id="3" name="2 - Θέση περιεχομένου"/>
          <p:cNvSpPr>
            <a:spLocks noGrp="1"/>
          </p:cNvSpPr>
          <p:nvPr>
            <p:ph sz="quarter" idx="1"/>
          </p:nvPr>
        </p:nvSpPr>
        <p:spPr>
          <a:xfrm>
            <a:off x="3000364" y="2000240"/>
            <a:ext cx="5572164" cy="4025897"/>
          </a:xfrm>
        </p:spPr>
        <p:txBody>
          <a:bodyPr>
            <a:normAutofit/>
          </a:bodyPr>
          <a:lstStyle/>
          <a:p>
            <a:r>
              <a:rPr lang="el-GR" sz="2800" dirty="0" smtClean="0"/>
              <a:t>Το 7</a:t>
            </a:r>
            <a:r>
              <a:rPr lang="en-US" sz="2800" dirty="0" smtClean="0"/>
              <a:t>0</a:t>
            </a:r>
            <a:r>
              <a:rPr lang="el-GR" sz="2800" dirty="0" smtClean="0"/>
              <a:t>% απάντησε θετικά και το </a:t>
            </a:r>
            <a:r>
              <a:rPr lang="en-US" sz="2800" dirty="0" smtClean="0"/>
              <a:t>30</a:t>
            </a:r>
            <a:r>
              <a:rPr lang="el-GR" sz="2800" dirty="0" smtClean="0"/>
              <a:t>% αρνητικά.</a:t>
            </a:r>
            <a:endParaRPr lang="el-GR" sz="2800" dirty="0"/>
          </a:p>
        </p:txBody>
      </p:sp>
      <p:pic>
        <p:nvPicPr>
          <p:cNvPr id="4" name="3 - Εικόνα" descr="201410241453056111.jpg"/>
          <p:cNvPicPr>
            <a:picLocks noChangeAspect="1"/>
          </p:cNvPicPr>
          <p:nvPr/>
        </p:nvPicPr>
        <p:blipFill>
          <a:blip r:embed="rId2" cstate="print"/>
          <a:stretch>
            <a:fillRect/>
          </a:stretch>
        </p:blipFill>
        <p:spPr>
          <a:xfrm>
            <a:off x="135700" y="1500174"/>
            <a:ext cx="8508266" cy="5072098"/>
          </a:xfrm>
          <a:prstGeom prst="corner">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Ερώτηση 7: Κάθε πότε επισκέπτεστε το χωριό σας;</a:t>
            </a:r>
            <a:endParaRPr lang="el-GR" dirty="0"/>
          </a:p>
        </p:txBody>
      </p:sp>
      <p:sp>
        <p:nvSpPr>
          <p:cNvPr id="3" name="2 - Θέση περιεχομένου"/>
          <p:cNvSpPr>
            <a:spLocks noGrp="1"/>
          </p:cNvSpPr>
          <p:nvPr>
            <p:ph sz="quarter" idx="1"/>
          </p:nvPr>
        </p:nvSpPr>
        <p:spPr/>
        <p:txBody>
          <a:bodyPr>
            <a:normAutofit/>
          </a:bodyPr>
          <a:lstStyle/>
          <a:p>
            <a:r>
              <a:rPr lang="el-GR" sz="2800" dirty="0" smtClean="0"/>
              <a:t>Ποσοστό </a:t>
            </a:r>
            <a:r>
              <a:rPr lang="en-US" sz="2800" dirty="0" smtClean="0"/>
              <a:t>40</a:t>
            </a:r>
            <a:r>
              <a:rPr lang="el-GR" sz="2800" dirty="0" smtClean="0"/>
              <a:t>% απάντησε σπάνια έως καθόλου.</a:t>
            </a:r>
          </a:p>
          <a:p>
            <a:r>
              <a:rPr lang="en-US" sz="2800" dirty="0" smtClean="0"/>
              <a:t>20%</a:t>
            </a:r>
            <a:r>
              <a:rPr lang="el-GR" sz="2800" dirty="0" smtClean="0"/>
              <a:t> απάντησε κάθε μήνα.</a:t>
            </a:r>
          </a:p>
          <a:p>
            <a:r>
              <a:rPr lang="el-GR" sz="2800" dirty="0" smtClean="0"/>
              <a:t>Αντίστοιχο ποσοστό το επισκέπτεται κάθε εβδομάδα.</a:t>
            </a:r>
          </a:p>
          <a:p>
            <a:r>
              <a:rPr lang="el-GR" sz="2800" dirty="0" smtClean="0"/>
              <a:t>Το υπόλοιπο 10% απάντησε ότι επισκέπτεται για δουλειά το χωριό του παραπάνω από μία φορές την εβδομάδα. </a:t>
            </a:r>
            <a:endParaRPr lang="el-GR" sz="2800" dirty="0"/>
          </a:p>
        </p:txBody>
      </p:sp>
      <p:pic>
        <p:nvPicPr>
          <p:cNvPr id="4" name="3 - Εικόνα" descr="maxresdefault (1).jpg"/>
          <p:cNvPicPr>
            <a:picLocks noChangeAspect="1"/>
          </p:cNvPicPr>
          <p:nvPr/>
        </p:nvPicPr>
        <p:blipFill>
          <a:blip r:embed="rId2" cstate="print"/>
          <a:stretch>
            <a:fillRect/>
          </a:stretch>
        </p:blipFill>
        <p:spPr>
          <a:xfrm>
            <a:off x="4427984" y="4365104"/>
            <a:ext cx="4059943" cy="22837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260648"/>
            <a:ext cx="7416824" cy="1143000"/>
          </a:xfrm>
        </p:spPr>
        <p:txBody>
          <a:bodyPr>
            <a:noAutofit/>
          </a:bodyPr>
          <a:lstStyle/>
          <a:p>
            <a:r>
              <a:rPr lang="el-GR" sz="4000" dirty="0" smtClean="0"/>
              <a:t>Ερώτηση 8: Είστε οικογενειάρχης;</a:t>
            </a:r>
            <a:endParaRPr lang="el-GR" sz="4000" dirty="0"/>
          </a:p>
        </p:txBody>
      </p:sp>
      <p:sp>
        <p:nvSpPr>
          <p:cNvPr id="5" name="4 - Θέση κειμένου"/>
          <p:cNvSpPr>
            <a:spLocks noGrp="1"/>
          </p:cNvSpPr>
          <p:nvPr>
            <p:ph sz="quarter" idx="1"/>
          </p:nvPr>
        </p:nvSpPr>
        <p:spPr>
          <a:xfrm>
            <a:off x="6084168" y="1484784"/>
            <a:ext cx="2746648" cy="4525963"/>
          </a:xfrm>
        </p:spPr>
        <p:txBody>
          <a:bodyPr>
            <a:normAutofit/>
          </a:bodyPr>
          <a:lstStyle/>
          <a:p>
            <a:r>
              <a:rPr lang="el-GR" sz="2800" dirty="0" smtClean="0"/>
              <a:t>Σε 50-50 χωρίζονται οι απαντήσεις σε αυτή την ερώτηση.</a:t>
            </a:r>
            <a:endParaRPr lang="el-GR" sz="2800" dirty="0"/>
          </a:p>
        </p:txBody>
      </p:sp>
      <p:pic>
        <p:nvPicPr>
          <p:cNvPr id="6" name="5 - Εικόνα" descr="thumb_640.jpg"/>
          <p:cNvPicPr>
            <a:picLocks noChangeAspect="1"/>
          </p:cNvPicPr>
          <p:nvPr/>
        </p:nvPicPr>
        <p:blipFill>
          <a:blip r:embed="rId2" cstate="print"/>
          <a:stretch>
            <a:fillRect/>
          </a:stretch>
        </p:blipFill>
        <p:spPr>
          <a:xfrm>
            <a:off x="395536" y="1700808"/>
            <a:ext cx="5618043" cy="35112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6 - Εικόνα" descr="iStock-636653206-960x640.jpg"/>
          <p:cNvPicPr>
            <a:picLocks noChangeAspect="1"/>
          </p:cNvPicPr>
          <p:nvPr/>
        </p:nvPicPr>
        <p:blipFill>
          <a:blip r:embed="rId3" cstate="print"/>
          <a:stretch>
            <a:fillRect/>
          </a:stretch>
        </p:blipFill>
        <p:spPr>
          <a:xfrm>
            <a:off x="5724128" y="4077072"/>
            <a:ext cx="3060848" cy="2304256"/>
          </a:xfrm>
          <a:prstGeom prst="verticalScroll">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573016"/>
            <a:ext cx="8229600" cy="1143000"/>
          </a:xfrm>
        </p:spPr>
        <p:txBody>
          <a:bodyPr>
            <a:normAutofit fontScale="90000"/>
          </a:bodyPr>
          <a:lstStyle/>
          <a:p>
            <a:r>
              <a:rPr lang="el-GR" dirty="0" smtClean="0"/>
              <a:t>Ερώτηση 9: Σκοπεύετε στο μέλλον να επιστρέψετε στο χωριό;</a:t>
            </a:r>
            <a:endParaRPr lang="el-GR" dirty="0"/>
          </a:p>
        </p:txBody>
      </p:sp>
      <p:pic>
        <p:nvPicPr>
          <p:cNvPr id="4" name="3 - Θέση περιεχομένου" descr="4-8.jpg"/>
          <p:cNvPicPr>
            <a:picLocks noGrp="1" noChangeAspect="1"/>
          </p:cNvPicPr>
          <p:nvPr>
            <p:ph sz="quarter" idx="1"/>
          </p:nvPr>
        </p:nvPicPr>
        <p:blipFill>
          <a:blip r:embed="rId2" cstate="print"/>
          <a:stretch>
            <a:fillRect/>
          </a:stretch>
        </p:blipFill>
        <p:spPr>
          <a:xfrm>
            <a:off x="899592" y="332656"/>
            <a:ext cx="7239000" cy="3181350"/>
          </a:xfrm>
          <a:prstGeom prst="rect">
            <a:avLst/>
          </a:prstGeom>
          <a:ln>
            <a:noFill/>
          </a:ln>
          <a:effectLst>
            <a:softEdge rad="112500"/>
          </a:effectLst>
        </p:spPr>
      </p:pic>
      <p:sp>
        <p:nvSpPr>
          <p:cNvPr id="5" name="4 - TextBox"/>
          <p:cNvSpPr txBox="1"/>
          <p:nvPr/>
        </p:nvSpPr>
        <p:spPr>
          <a:xfrm>
            <a:off x="467544" y="5157192"/>
            <a:ext cx="8136904" cy="523220"/>
          </a:xfrm>
          <a:prstGeom prst="rect">
            <a:avLst/>
          </a:prstGeom>
          <a:noFill/>
        </p:spPr>
        <p:txBody>
          <a:bodyPr wrap="square" rtlCol="0">
            <a:spAutoFit/>
          </a:bodyPr>
          <a:lstStyle/>
          <a:p>
            <a:pPr algn="ctr"/>
            <a:r>
              <a:rPr lang="el-GR" sz="2800" dirty="0" smtClean="0"/>
              <a:t>Το 70% απάντησε όχι ενώ το 30% ναι.</a:t>
            </a:r>
            <a:endParaRPr lang="el-GR" sz="2800" dirty="0"/>
          </a:p>
        </p:txBody>
      </p:sp>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Συμπέρασμα</a:t>
            </a:r>
            <a:endParaRPr lang="el-GR" dirty="0"/>
          </a:p>
        </p:txBody>
      </p:sp>
      <p:sp>
        <p:nvSpPr>
          <p:cNvPr id="3" name="2 - Θέση περιεχομένου"/>
          <p:cNvSpPr>
            <a:spLocks noGrp="1"/>
          </p:cNvSpPr>
          <p:nvPr>
            <p:ph sz="quarter" idx="1"/>
          </p:nvPr>
        </p:nvSpPr>
        <p:spPr>
          <a:blipFill>
            <a:blip r:embed="rId2" cstate="print"/>
            <a:tile tx="0" ty="0" sx="100000" sy="100000" flip="none" algn="tl"/>
          </a:blipFill>
          <a:effectLst>
            <a:glow rad="228600">
              <a:schemeClr val="accent6">
                <a:satMod val="175000"/>
                <a:alpha val="40000"/>
              </a:schemeClr>
            </a:glow>
          </a:effectLst>
        </p:spPr>
        <p:txBody>
          <a:bodyPr/>
          <a:lstStyle/>
          <a:p>
            <a:pPr>
              <a:buNone/>
            </a:pPr>
            <a:r>
              <a:rPr lang="el-GR" dirty="0" smtClean="0">
                <a:solidFill>
                  <a:schemeClr val="bg1"/>
                </a:solidFill>
              </a:rPr>
              <a:t>    Μετά την ολοκλήρωση της έρευνάς μας η ομάδα μας κατέληξε στο συμπέρασμα ότι τα τελευταία χρόνια η ιδέα της αστικοποίησης έχει κυριαρχήσει στη ζωή των ανθρώπων, με απρόβλεπτες συνέπειες για την επιβίωση των χωριών μας. Το γεγονός αυτό έρχεται σε αντίθεση με την άποψη πως η κρίση φέρνει την επιστροφή στο χωριό</a:t>
            </a:r>
            <a:endParaRPr lang="el-GR" dirty="0">
              <a:solidFill>
                <a:schemeClr val="bg1"/>
              </a:solidFill>
            </a:endParaRPr>
          </a:p>
        </p:txBody>
      </p:sp>
    </p:spTree>
  </p:cSld>
  <p:clrMapOvr>
    <a:masterClrMapping/>
  </p:clrMapOvr>
  <p:transition>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oli-ktirio-polukatoikies-nea-yorki.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5" name="4 - TextBox"/>
          <p:cNvSpPr txBox="1"/>
          <p:nvPr/>
        </p:nvSpPr>
        <p:spPr>
          <a:xfrm rot="20954372">
            <a:off x="2674824" y="110908"/>
            <a:ext cx="5433882" cy="1015663"/>
          </a:xfrm>
          <a:prstGeom prst="rect">
            <a:avLst/>
          </a:prstGeom>
          <a:noFill/>
        </p:spPr>
        <p:txBody>
          <a:bodyPr wrap="square" rtlCol="0">
            <a:spAutoFit/>
          </a:bodyPr>
          <a:lstStyle/>
          <a:p>
            <a:r>
              <a:rPr lang="el-GR" sz="6000" i="1" u="sng" dirty="0" smtClean="0">
                <a:effectLst>
                  <a:outerShdw blurRad="38100" dist="38100" dir="2700000" algn="tl">
                    <a:srgbClr val="000000">
                      <a:alpha val="43137"/>
                    </a:srgbClr>
                  </a:outerShdw>
                </a:effectLst>
              </a:rPr>
              <a:t>Πόλη</a:t>
            </a:r>
            <a:endParaRPr lang="el-GR" sz="6000" i="1" u="sng" dirty="0">
              <a:effectLst>
                <a:outerShdw blurRad="38100" dist="38100" dir="2700000" algn="tl">
                  <a:srgbClr val="000000">
                    <a:alpha val="43137"/>
                  </a:srgbClr>
                </a:outerShdw>
              </a:effectLst>
            </a:endParaRPr>
          </a:p>
        </p:txBody>
      </p:sp>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828511-oikogeneiaki_kyriaki_680_373218_001Y62.jpg"/>
          <p:cNvPicPr>
            <a:picLocks noChangeAspect="1"/>
          </p:cNvPicPr>
          <p:nvPr/>
        </p:nvPicPr>
        <p:blipFill>
          <a:blip r:embed="rId2" cstate="print"/>
          <a:stretch>
            <a:fillRect/>
          </a:stretch>
        </p:blipFill>
        <p:spPr>
          <a:xfrm>
            <a:off x="-180528" y="0"/>
            <a:ext cx="9505056"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2 - TextBox"/>
          <p:cNvSpPr txBox="1"/>
          <p:nvPr/>
        </p:nvSpPr>
        <p:spPr>
          <a:xfrm rot="20857000">
            <a:off x="255063" y="682122"/>
            <a:ext cx="2016224" cy="923330"/>
          </a:xfrm>
          <a:prstGeom prst="rect">
            <a:avLst/>
          </a:prstGeom>
          <a:noFill/>
        </p:spPr>
        <p:txBody>
          <a:bodyPr wrap="square" rtlCol="0">
            <a:spAutoFit/>
          </a:bodyPr>
          <a:lstStyle/>
          <a:p>
            <a:r>
              <a:rPr lang="el-GR" sz="5400" i="1" u="sng" dirty="0" smtClean="0">
                <a:effectLst>
                  <a:outerShdw blurRad="38100" dist="38100" dir="2700000" algn="tl">
                    <a:srgbClr val="000000">
                      <a:alpha val="43137"/>
                    </a:srgbClr>
                  </a:outerShdw>
                </a:effectLst>
              </a:rPr>
              <a:t>Χωριό</a:t>
            </a:r>
            <a:endParaRPr lang="el-GR" sz="5400" i="1" u="sng" dirty="0">
              <a:effectLst>
                <a:outerShdw blurRad="38100" dist="38100" dir="2700000" algn="tl">
                  <a:srgbClr val="000000">
                    <a:alpha val="43137"/>
                  </a:srgbClr>
                </a:outerShdw>
              </a:effectLst>
            </a:endParaRPr>
          </a:p>
        </p:txBody>
      </p:sp>
    </p:spTree>
  </p:cSld>
  <p:clrMapOvr>
    <a:masterClrMapping/>
  </p:clrMapOvr>
  <p:transition>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paramithia-gia-paidia.gr-photo-vivlia-gia-paidia.png"/>
          <p:cNvPicPr>
            <a:picLocks noChangeAspect="1"/>
          </p:cNvPicPr>
          <p:nvPr/>
        </p:nvPicPr>
        <p:blipFill>
          <a:blip r:embed="rId2" cstate="print"/>
          <a:stretch>
            <a:fillRect/>
          </a:stretch>
        </p:blipFill>
        <p:spPr>
          <a:xfrm>
            <a:off x="5724128" y="2996952"/>
            <a:ext cx="3029655" cy="3029655"/>
          </a:xfrm>
          <a:prstGeom prst="rect">
            <a:avLst/>
          </a:prstGeom>
        </p:spPr>
      </p:pic>
      <p:sp>
        <p:nvSpPr>
          <p:cNvPr id="2" name="1 - Τίτλος"/>
          <p:cNvSpPr>
            <a:spLocks noGrp="1"/>
          </p:cNvSpPr>
          <p:nvPr>
            <p:ph type="title"/>
          </p:nvPr>
        </p:nvSpPr>
        <p:spPr>
          <a:xfrm>
            <a:off x="395536" y="764704"/>
            <a:ext cx="8229600" cy="1143000"/>
          </a:xfrm>
        </p:spPr>
        <p:txBody>
          <a:bodyPr>
            <a:noAutofit/>
          </a:bodyPr>
          <a:lstStyle/>
          <a:p>
            <a:r>
              <a:rPr lang="el-GR" sz="6600" dirty="0" smtClean="0"/>
              <a:t>Ευχαριστούμε για την υπομονή σας!</a:t>
            </a:r>
            <a:endParaRPr lang="el-GR" sz="6600" dirty="0"/>
          </a:p>
        </p:txBody>
      </p:sp>
      <p:sp>
        <p:nvSpPr>
          <p:cNvPr id="3" name="2 - Θέση περιεχομένου"/>
          <p:cNvSpPr>
            <a:spLocks noGrp="1"/>
          </p:cNvSpPr>
          <p:nvPr>
            <p:ph sz="quarter" idx="1"/>
          </p:nvPr>
        </p:nvSpPr>
        <p:spPr>
          <a:xfrm>
            <a:off x="683568" y="2332037"/>
            <a:ext cx="7128792" cy="4525963"/>
          </a:xfrm>
        </p:spPr>
        <p:txBody>
          <a:bodyPr/>
          <a:lstStyle/>
          <a:p>
            <a:pPr>
              <a:buFont typeface="Wingdings" pitchFamily="2" charset="2"/>
              <a:buChar char="Ø"/>
            </a:pPr>
            <a:r>
              <a:rPr lang="el-GR" dirty="0" err="1" smtClean="0"/>
              <a:t>Γκούρι</a:t>
            </a:r>
            <a:r>
              <a:rPr lang="el-GR" dirty="0" smtClean="0"/>
              <a:t> Πέτρος</a:t>
            </a:r>
          </a:p>
          <a:p>
            <a:pPr>
              <a:buFont typeface="Wingdings" pitchFamily="2" charset="2"/>
              <a:buChar char="Ø"/>
            </a:pPr>
            <a:r>
              <a:rPr lang="el-GR" dirty="0" smtClean="0"/>
              <a:t>Ρούμπου Αναστασία</a:t>
            </a:r>
          </a:p>
          <a:p>
            <a:pPr>
              <a:buFont typeface="Wingdings" pitchFamily="2" charset="2"/>
              <a:buChar char="Ø"/>
            </a:pPr>
            <a:r>
              <a:rPr lang="el-GR" dirty="0" smtClean="0"/>
              <a:t>Σαχλά Ελένη</a:t>
            </a:r>
          </a:p>
          <a:p>
            <a:pPr>
              <a:buFont typeface="Wingdings" pitchFamily="2" charset="2"/>
              <a:buChar char="Ø"/>
            </a:pPr>
            <a:r>
              <a:rPr lang="el-GR" dirty="0" err="1" smtClean="0"/>
              <a:t>Φασουλόπουλος</a:t>
            </a:r>
            <a:r>
              <a:rPr lang="el-GR" dirty="0" smtClean="0"/>
              <a:t> Παναγιώτης</a:t>
            </a:r>
          </a:p>
          <a:p>
            <a:pPr>
              <a:buFont typeface="Wingdings" pitchFamily="2" charset="2"/>
              <a:buChar char="Ø"/>
            </a:pPr>
            <a:r>
              <a:rPr lang="el-GR" dirty="0" err="1" smtClean="0"/>
              <a:t>Φασουλοπολού</a:t>
            </a:r>
            <a:r>
              <a:rPr lang="el-GR" dirty="0" smtClean="0"/>
              <a:t> Γεωργία</a:t>
            </a:r>
          </a:p>
          <a:p>
            <a:pPr>
              <a:buFont typeface="Wingdings" pitchFamily="2" charset="2"/>
              <a:buChar char="Ø"/>
            </a:pPr>
            <a:r>
              <a:rPr lang="el-GR" dirty="0" err="1" smtClean="0"/>
              <a:t>Ψυχόπαιδας</a:t>
            </a:r>
            <a:r>
              <a:rPr lang="el-GR" dirty="0" smtClean="0"/>
              <a:t> Παναγιώτης</a:t>
            </a:r>
            <a:endParaRPr lang="el-GR"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στικοποίηση-φόντο-γενική-ιδέα-εικόνα__k28560967.jpg"/>
          <p:cNvPicPr>
            <a:picLocks noGrp="1" noChangeAspect="1"/>
          </p:cNvPicPr>
          <p:nvPr>
            <p:ph sz="quarter" idx="1"/>
          </p:nvPr>
        </p:nvPicPr>
        <p:blipFill>
          <a:blip r:embed="rId2" cstate="print"/>
          <a:stretch>
            <a:fillRect/>
          </a:stretch>
        </p:blipFill>
        <p:spPr>
          <a:xfrm>
            <a:off x="0" y="0"/>
            <a:ext cx="9144000" cy="7461448"/>
          </a:xfrm>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a:bodyPr>
          <a:lstStyle/>
          <a:p>
            <a:r>
              <a:rPr lang="el-GR" sz="4000" dirty="0" smtClean="0"/>
              <a:t>Λίγα λόγια για την αστικοποίηση</a:t>
            </a:r>
            <a:endParaRPr lang="el-GR" sz="4000" dirty="0"/>
          </a:p>
        </p:txBody>
      </p:sp>
      <p:sp>
        <p:nvSpPr>
          <p:cNvPr id="3" name="2 - Θέση περιεχομένου"/>
          <p:cNvSpPr>
            <a:spLocks noGrp="1"/>
          </p:cNvSpPr>
          <p:nvPr>
            <p:ph sz="quarter" idx="1"/>
          </p:nvPr>
        </p:nvSpPr>
        <p:spPr>
          <a:xfrm>
            <a:off x="357158" y="1500174"/>
            <a:ext cx="7964388" cy="2071702"/>
          </a:xfrm>
        </p:spPr>
        <p:txBody>
          <a:bodyPr>
            <a:noAutofit/>
          </a:bodyPr>
          <a:lstStyle/>
          <a:p>
            <a:pPr>
              <a:buNone/>
            </a:pPr>
            <a:r>
              <a:rPr lang="el-GR" sz="2800" dirty="0" smtClean="0"/>
              <a:t>    </a:t>
            </a:r>
            <a:r>
              <a:rPr lang="el-GR" sz="2400" dirty="0" smtClean="0"/>
              <a:t>Για τον ορισμό της αστικοποίησης υπάρχουν διάφορες προσεγγίσεις, τρεις από αυτές είναι οι ακόλουθες. </a:t>
            </a:r>
          </a:p>
          <a:p>
            <a:r>
              <a:rPr lang="el-GR" sz="2400" dirty="0" smtClean="0"/>
              <a:t>Η ανθρωπογεωγραφική προσέγγιση αναφέρεται στην αστικοποίηση ως η διαδικασία αύξησης του συνολικού πληθυσμού που κατοικεί στις πόλεις. </a:t>
            </a:r>
            <a:endParaRPr lang="el-GR" sz="2400" dirty="0"/>
          </a:p>
        </p:txBody>
      </p:sp>
      <p:pic>
        <p:nvPicPr>
          <p:cNvPr id="5" name="4 - Εικόνα" descr="dsc_0209.jpg"/>
          <p:cNvPicPr>
            <a:picLocks noChangeAspect="1"/>
          </p:cNvPicPr>
          <p:nvPr/>
        </p:nvPicPr>
        <p:blipFill>
          <a:blip r:embed="rId2" cstate="print"/>
          <a:stretch>
            <a:fillRect/>
          </a:stretch>
        </p:blipFill>
        <p:spPr>
          <a:xfrm>
            <a:off x="3143240" y="3214686"/>
            <a:ext cx="5576120" cy="3130454"/>
          </a:xfrm>
          <a:prstGeom prst="horizontalScroll">
            <a:avLst/>
          </a:prstGeom>
          <a:ln w="38100" cap="sq">
            <a:solidFill>
              <a:srgbClr val="000000"/>
            </a:solidFill>
            <a:prstDash val="solid"/>
            <a:miter lim="800000"/>
          </a:ln>
          <a:effectLst>
            <a:outerShdw blurRad="50800" dist="38100" dir="2700000" algn="tl" rotWithShape="0">
              <a:srgbClr val="000000">
                <a:alpha val="43000"/>
              </a:srgbClr>
            </a:outerShdw>
            <a:reflection blurRad="6350" stA="52000" endA="300" endPos="35000" dir="5400000" sy="-100000" algn="bl" rotWithShape="0"/>
          </a:effectLst>
        </p:spPr>
      </p:pic>
      <p:pic>
        <p:nvPicPr>
          <p:cNvPr id="6" name="5 - Εικόνα" descr="images.jpg"/>
          <p:cNvPicPr>
            <a:picLocks noChangeAspect="1"/>
          </p:cNvPicPr>
          <p:nvPr/>
        </p:nvPicPr>
        <p:blipFill>
          <a:blip r:embed="rId3" cstate="print"/>
          <a:stretch>
            <a:fillRect/>
          </a:stretch>
        </p:blipFill>
        <p:spPr>
          <a:xfrm>
            <a:off x="285720" y="3643314"/>
            <a:ext cx="2468855" cy="2393057"/>
          </a:xfrm>
          <a:prstGeom prst="flowChartInternalStorage">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51520" y="428604"/>
            <a:ext cx="4038600" cy="4574031"/>
          </a:xfrm>
        </p:spPr>
        <p:txBody>
          <a:bodyPr>
            <a:noAutofit/>
          </a:bodyPr>
          <a:lstStyle/>
          <a:p>
            <a:r>
              <a:rPr lang="el-GR" dirty="0" smtClean="0"/>
              <a:t> Από άποψη οικονομική γεωγραφίας, είναι η διαδικασία αύξησης του σημασίας στην οικονομία του δευτερογενούς και/ή τριτογενούς τομέα σε βάρος του πρωτογενούς. Η πολεοδομική προσέγγιση του θέματος, υποστηρίζει </a:t>
            </a:r>
            <a:endParaRPr lang="el-GR" dirty="0"/>
          </a:p>
        </p:txBody>
      </p:sp>
      <p:sp>
        <p:nvSpPr>
          <p:cNvPr id="11" name="10 - Θέση περιεχομένου"/>
          <p:cNvSpPr>
            <a:spLocks noGrp="1"/>
          </p:cNvSpPr>
          <p:nvPr>
            <p:ph sz="quarter" idx="2"/>
          </p:nvPr>
        </p:nvSpPr>
        <p:spPr>
          <a:xfrm>
            <a:off x="4572000" y="357166"/>
            <a:ext cx="4038600" cy="5000660"/>
          </a:xfrm>
        </p:spPr>
        <p:txBody>
          <a:bodyPr/>
          <a:lstStyle/>
          <a:p>
            <a:pPr>
              <a:buNone/>
            </a:pPr>
            <a:r>
              <a:rPr lang="el-GR" dirty="0" smtClean="0"/>
              <a:t>    ότι η αστικοποίηση υποδηλώνει την</a:t>
            </a:r>
          </a:p>
          <a:p>
            <a:pPr>
              <a:buNone/>
            </a:pPr>
            <a:r>
              <a:rPr lang="el-GR" dirty="0" smtClean="0"/>
              <a:t>    μετατροπή της υπαίθρου σε οικιστικό χώρο, χώρο δηλαδή που καταλαμβάνουν οικισμοί.</a:t>
            </a:r>
          </a:p>
          <a:p>
            <a:endParaRPr lang="el-GR" dirty="0"/>
          </a:p>
        </p:txBody>
      </p:sp>
      <p:pic>
        <p:nvPicPr>
          <p:cNvPr id="13" name="12 - Εικόνα" descr="factories.jpg"/>
          <p:cNvPicPr>
            <a:picLocks noChangeAspect="1"/>
          </p:cNvPicPr>
          <p:nvPr/>
        </p:nvPicPr>
        <p:blipFill>
          <a:blip r:embed="rId2" cstate="print"/>
          <a:stretch>
            <a:fillRect/>
          </a:stretch>
        </p:blipFill>
        <p:spPr>
          <a:xfrm>
            <a:off x="4023175" y="3789040"/>
            <a:ext cx="4835076" cy="2670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Screenshot at 2012-01-06 17_49_12.png"/>
          <p:cNvPicPr>
            <a:picLocks noGrp="1" noChangeAspect="1"/>
          </p:cNvPicPr>
          <p:nvPr>
            <p:ph sz="half" idx="4294967295"/>
          </p:nvPr>
        </p:nvPicPr>
        <p:blipFill>
          <a:blip r:embed="rId2" cstate="print"/>
          <a:stretch>
            <a:fillRect/>
          </a:stretch>
        </p:blipFill>
        <p:spPr>
          <a:xfrm>
            <a:off x="0" y="549275"/>
            <a:ext cx="8964613" cy="5616575"/>
          </a:xfrm>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899592" y="1500174"/>
            <a:ext cx="7272808" cy="4521114"/>
          </a:xfrm>
        </p:spPr>
        <p:txBody>
          <a:bodyPr>
            <a:normAutofit/>
          </a:bodyPr>
          <a:lstStyle/>
          <a:p>
            <a:pPr>
              <a:buNone/>
            </a:pPr>
            <a:r>
              <a:rPr lang="el-GR" sz="2800" dirty="0" smtClean="0"/>
              <a:t>    Η προσέγγιση, στην οποία θα στηριχθεί σε μεγαλύτερο ποσοστό η παρούσα μελέτη είναι η ανθρωπογεωγραφική, σύμφωνα με την οποία με τον όρο αστικοποίηση εννοείται η ένταξη ενός ατόμου ή τμήματος του πληθυσμού σε μια περιοχή, η μετατροπή της σε αστικό κέντρο καθώς και η διαρκής και συστηματική συσσώρευση πληθυσμού στα μεγάλα αστικά κέντρα.</a:t>
            </a:r>
          </a:p>
          <a:p>
            <a:endParaRPr lang="el-GR" dirty="0" smtClean="0"/>
          </a:p>
          <a:p>
            <a:endParaRPr lang="el-GR" dirty="0"/>
          </a:p>
        </p:txBody>
      </p:sp>
      <p:pic>
        <p:nvPicPr>
          <p:cNvPr id="5" name="4 - Εικόνα" descr="2cea1138c3b44d0906b5f52e95d85957_XL.jpg"/>
          <p:cNvPicPr>
            <a:picLocks noChangeAspect="1"/>
          </p:cNvPicPr>
          <p:nvPr/>
        </p:nvPicPr>
        <p:blipFill>
          <a:blip r:embed="rId2" cstate="print"/>
          <a:stretch>
            <a:fillRect/>
          </a:stretch>
        </p:blipFill>
        <p:spPr>
          <a:xfrm>
            <a:off x="0" y="0"/>
            <a:ext cx="9144000" cy="7029400"/>
          </a:xfrm>
          <a:prstGeom prst="frame">
            <a:avLst/>
          </a:prstGeom>
        </p:spPr>
      </p:pic>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ÎÏÎ¿ÏÎ­Î»ÎµÏÎ¼Î± ÎµÎ¹ÎºÏÎ½Î±Ï Î³Î¹Î± Î±ÏÎ¿Î³ÏÎ±ÏÎµÏ ÎµÎ»Î»Î±Î´Î±"/>
          <p:cNvPicPr>
            <a:picLocks noChangeAspect="1" noChangeArrowheads="1"/>
          </p:cNvPicPr>
          <p:nvPr/>
        </p:nvPicPr>
        <p:blipFill>
          <a:blip r:embed="rId2" cstate="print">
            <a:lum bright="-10000" contrast="20000"/>
          </a:blip>
          <a:srcRect/>
          <a:stretch>
            <a:fillRect/>
          </a:stretch>
        </p:blipFill>
        <p:spPr bwMode="auto">
          <a:xfrm>
            <a:off x="395536" y="3717032"/>
            <a:ext cx="3600400" cy="2708920"/>
          </a:xfrm>
          <a:prstGeom prst="doubleWave">
            <a:avLst/>
          </a:prstGeom>
          <a:noFill/>
          <a:ln>
            <a:noFill/>
          </a:ln>
          <a:effectLst>
            <a:outerShdw blurRad="225425" dist="50800" dir="5220000" algn="ctr">
              <a:srgbClr val="000000">
                <a:alpha val="33000"/>
              </a:srgbClr>
            </a:outerShdw>
            <a:reflection blurRad="6350" stA="50000" endA="300" endPos="90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152" name="Picture 8" descr="Î£ÏÎµÏÎ¹ÎºÎ® ÎµÎ¹ÎºÏÎ½Î±"/>
          <p:cNvPicPr>
            <a:picLocks noChangeAspect="1" noChangeArrowheads="1" noCrop="1"/>
          </p:cNvPicPr>
          <p:nvPr/>
        </p:nvPicPr>
        <p:blipFill>
          <a:blip r:embed="rId3" cstate="print">
            <a:lum contrast="20000"/>
          </a:blip>
          <a:srcRect/>
          <a:stretch>
            <a:fillRect/>
          </a:stretch>
        </p:blipFill>
        <p:spPr bwMode="auto">
          <a:xfrm>
            <a:off x="4067945" y="3861048"/>
            <a:ext cx="5076056" cy="2996952"/>
          </a:xfrm>
          <a:prstGeom prst="bevel">
            <a:avLst/>
          </a:prstGeom>
          <a:noFill/>
          <a:ln>
            <a:solidFill>
              <a:schemeClr val="bg1"/>
            </a:solidFill>
          </a:ln>
          <a:effectLst>
            <a:glow rad="228600">
              <a:schemeClr val="accent3">
                <a:satMod val="175000"/>
                <a:alpha val="40000"/>
              </a:schemeClr>
            </a:glow>
            <a:innerShdw blurRad="114300">
              <a:prstClr val="black"/>
            </a:innerShdw>
            <a:softEdge rad="12700"/>
          </a:effectLst>
        </p:spPr>
      </p:pic>
      <p:pic>
        <p:nvPicPr>
          <p:cNvPr id="6150" name="Picture 6" descr="ÎÏÎ¿ÏÎ­Î»ÎµÏÎ¼Î± ÎµÎ¹ÎºÏÎ½Î±Ï Î³Î¹Î± Î±Î½Î¸ÏÏÏÎ¿Î¹"/>
          <p:cNvPicPr>
            <a:picLocks noChangeAspect="1" noChangeArrowheads="1"/>
          </p:cNvPicPr>
          <p:nvPr/>
        </p:nvPicPr>
        <p:blipFill>
          <a:blip r:embed="rId4" cstate="print">
            <a:lum contrast="40000"/>
          </a:blip>
          <a:srcRect/>
          <a:stretch>
            <a:fillRect/>
          </a:stretch>
        </p:blipFill>
        <p:spPr bwMode="auto">
          <a:xfrm>
            <a:off x="0" y="0"/>
            <a:ext cx="9144000" cy="3789040"/>
          </a:xfrm>
          <a:prstGeom prst="rect">
            <a:avLst/>
          </a:prstGeom>
          <a:noFill/>
          <a:effectLst/>
        </p:spPr>
      </p:pic>
      <p:sp>
        <p:nvSpPr>
          <p:cNvPr id="2" name="1 - Τίτλος"/>
          <p:cNvSpPr>
            <a:spLocks noGrp="1"/>
          </p:cNvSpPr>
          <p:nvPr>
            <p:ph type="ctrTitle"/>
          </p:nvPr>
        </p:nvSpPr>
        <p:spPr>
          <a:xfrm>
            <a:off x="642910" y="2786058"/>
            <a:ext cx="7772400" cy="1003552"/>
          </a:xfrm>
          <a:effectLst>
            <a:glow rad="228600">
              <a:schemeClr val="accent6">
                <a:satMod val="175000"/>
                <a:alpha val="40000"/>
              </a:schemeClr>
            </a:glow>
          </a:effectLst>
        </p:spPr>
        <p:txBody>
          <a:bodyPr>
            <a:noAutofit/>
          </a:bodyPr>
          <a:lstStyle/>
          <a:p>
            <a:r>
              <a:rPr lang="el-GR" sz="3200" dirty="0" err="1" smtClean="0">
                <a:solidFill>
                  <a:srgbClr val="002060"/>
                </a:solidFill>
              </a:rPr>
              <a:t>ΑπογραφΕΣ</a:t>
            </a:r>
            <a:r>
              <a:rPr lang="el-GR" sz="3200" dirty="0" smtClean="0">
                <a:solidFill>
                  <a:srgbClr val="002060"/>
                </a:solidFill>
              </a:rPr>
              <a:t> του </a:t>
            </a:r>
            <a:r>
              <a:rPr lang="el-GR" sz="3200" dirty="0" err="1" smtClean="0">
                <a:solidFill>
                  <a:srgbClr val="002060"/>
                </a:solidFill>
              </a:rPr>
              <a:t>πληθυσμοΥ</a:t>
            </a:r>
            <a:r>
              <a:rPr lang="el-GR" sz="3200" dirty="0" smtClean="0">
                <a:solidFill>
                  <a:srgbClr val="002060"/>
                </a:solidFill>
              </a:rPr>
              <a:t> των </a:t>
            </a:r>
            <a:r>
              <a:rPr lang="el-GR" sz="3200" dirty="0" err="1" smtClean="0">
                <a:solidFill>
                  <a:srgbClr val="002060"/>
                </a:solidFill>
              </a:rPr>
              <a:t>χωριΩν</a:t>
            </a:r>
            <a:r>
              <a:rPr lang="el-GR" sz="3200" dirty="0" smtClean="0">
                <a:solidFill>
                  <a:srgbClr val="002060"/>
                </a:solidFill>
              </a:rPr>
              <a:t> </a:t>
            </a:r>
            <a:r>
              <a:rPr lang="el-GR" sz="3200" dirty="0" err="1" smtClean="0">
                <a:solidFill>
                  <a:srgbClr val="002060"/>
                </a:solidFill>
              </a:rPr>
              <a:t>μαΣ</a:t>
            </a:r>
            <a:r>
              <a:rPr lang="el-GR" sz="3200" dirty="0" smtClean="0">
                <a:solidFill>
                  <a:srgbClr val="002060"/>
                </a:solidFill>
              </a:rPr>
              <a:t> </a:t>
            </a:r>
            <a:r>
              <a:rPr lang="el-GR" sz="3200" dirty="0" err="1" smtClean="0">
                <a:solidFill>
                  <a:srgbClr val="002060"/>
                </a:solidFill>
              </a:rPr>
              <a:t>απΟ</a:t>
            </a:r>
            <a:r>
              <a:rPr lang="el-GR" sz="3200" dirty="0" smtClean="0">
                <a:solidFill>
                  <a:srgbClr val="002060"/>
                </a:solidFill>
              </a:rPr>
              <a:t> την </a:t>
            </a:r>
            <a:r>
              <a:rPr lang="el-GR" sz="3200" dirty="0" err="1" smtClean="0">
                <a:solidFill>
                  <a:srgbClr val="002060"/>
                </a:solidFill>
              </a:rPr>
              <a:t>τελευταΙα</a:t>
            </a:r>
            <a:r>
              <a:rPr lang="el-GR" sz="3200" dirty="0" smtClean="0">
                <a:solidFill>
                  <a:srgbClr val="002060"/>
                </a:solidFill>
              </a:rPr>
              <a:t> </a:t>
            </a:r>
            <a:r>
              <a:rPr lang="el-GR" sz="3200" dirty="0" err="1" smtClean="0">
                <a:solidFill>
                  <a:srgbClr val="002060"/>
                </a:solidFill>
              </a:rPr>
              <a:t>ωΣ</a:t>
            </a:r>
            <a:r>
              <a:rPr lang="el-GR" sz="3200" dirty="0" smtClean="0">
                <a:solidFill>
                  <a:srgbClr val="002060"/>
                </a:solidFill>
              </a:rPr>
              <a:t> την </a:t>
            </a:r>
            <a:r>
              <a:rPr lang="el-GR" sz="3200" dirty="0" err="1" smtClean="0">
                <a:solidFill>
                  <a:srgbClr val="002060"/>
                </a:solidFill>
              </a:rPr>
              <a:t>πρΩτη</a:t>
            </a:r>
            <a:endParaRPr lang="el-GR" sz="3200" dirty="0">
              <a:solidFill>
                <a:srgbClr val="002060"/>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20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ÎÏÎ¿ÏÎ­Î»ÎµÏÎ¼Î± ÎµÎ¹ÎºÏÎ½Î±Ï Î³Î¹Î± Î»Î±ÎºÏÎ½Î¹Î± ÏÏÏÎ¹Î±"/>
          <p:cNvPicPr>
            <a:picLocks noChangeAspect="1" noChangeArrowheads="1"/>
          </p:cNvPicPr>
          <p:nvPr/>
        </p:nvPicPr>
        <p:blipFill>
          <a:blip r:embed="rId2" cstate="print">
            <a:lum bright="-10000" contrast="-30000"/>
          </a:blip>
          <a:srcRect/>
          <a:stretch>
            <a:fillRect/>
          </a:stretch>
        </p:blipFill>
        <p:spPr bwMode="auto">
          <a:xfrm>
            <a:off x="0" y="0"/>
            <a:ext cx="9144000" cy="6858000"/>
          </a:xfrm>
          <a:prstGeom prst="rect">
            <a:avLst/>
          </a:prstGeom>
          <a:noFill/>
        </p:spPr>
      </p:pic>
      <p:pic>
        <p:nvPicPr>
          <p:cNvPr id="5124" name="Picture 4" descr="ÎÏÎ¿ÏÎ­Î»ÎµÏÎ¼Î± ÎµÎ¹ÎºÏÎ½Î±Ï Î³Î¹Î± Î»Î±ÎºÏÎ½Î¹Î± ÏÏÏÎ¹Î±"/>
          <p:cNvPicPr>
            <a:picLocks noChangeAspect="1" noChangeArrowheads="1"/>
          </p:cNvPicPr>
          <p:nvPr/>
        </p:nvPicPr>
        <p:blipFill>
          <a:blip r:embed="rId3" cstate="print">
            <a:lum contrast="40000"/>
          </a:blip>
          <a:srcRect/>
          <a:stretch>
            <a:fillRect/>
          </a:stretch>
        </p:blipFill>
        <p:spPr bwMode="auto">
          <a:xfrm>
            <a:off x="5004048" y="0"/>
            <a:ext cx="4139952" cy="3104964"/>
          </a:xfrm>
          <a:prstGeom prst="flowChartMultidocument">
            <a:avLst/>
          </a:prstGeom>
          <a:noFill/>
          <a:ln>
            <a:solidFill>
              <a:schemeClr val="bg2"/>
            </a:solidFill>
          </a:ln>
        </p:spPr>
      </p:pic>
      <p:sp>
        <p:nvSpPr>
          <p:cNvPr id="3" name="2 - Υπότιτλος"/>
          <p:cNvSpPr>
            <a:spLocks noGrp="1"/>
          </p:cNvSpPr>
          <p:nvPr>
            <p:ph type="subTitle" idx="1"/>
          </p:nvPr>
        </p:nvSpPr>
        <p:spPr>
          <a:xfrm>
            <a:off x="0" y="857232"/>
            <a:ext cx="8820472" cy="5018112"/>
          </a:xfrm>
        </p:spPr>
        <p:txBody>
          <a:bodyPr>
            <a:noAutofit/>
          </a:bodyPr>
          <a:lstStyle/>
          <a:p>
            <a:r>
              <a:rPr lang="el-GR" sz="2400" b="1" dirty="0" err="1">
                <a:solidFill>
                  <a:srgbClr val="FFFF00"/>
                </a:solidFill>
              </a:rPr>
              <a:t>Δ.δ</a:t>
            </a:r>
            <a:r>
              <a:rPr lang="el-GR" sz="2400" b="1" dirty="0">
                <a:solidFill>
                  <a:srgbClr val="FFFF00"/>
                </a:solidFill>
              </a:rPr>
              <a:t>. </a:t>
            </a:r>
            <a:r>
              <a:rPr lang="el-GR" sz="2400" b="1" dirty="0" smtClean="0">
                <a:solidFill>
                  <a:srgbClr val="FFFF00"/>
                </a:solidFill>
              </a:rPr>
              <a:t>Καστορείου</a:t>
            </a:r>
            <a:endParaRPr lang="el-GR" sz="2400" dirty="0" smtClean="0"/>
          </a:p>
          <a:p>
            <a:pPr algn="l"/>
            <a:r>
              <a:rPr lang="el-GR" sz="2400" b="1" dirty="0" smtClean="0">
                <a:solidFill>
                  <a:srgbClr val="FFFF00"/>
                </a:solidFill>
              </a:rPr>
              <a:t> </a:t>
            </a:r>
            <a:r>
              <a:rPr lang="el-GR" sz="2400" dirty="0" smtClean="0">
                <a:solidFill>
                  <a:srgbClr val="FFFF00"/>
                </a:solidFill>
              </a:rPr>
              <a:t>[ 729 ]το </a:t>
            </a:r>
            <a:r>
              <a:rPr lang="el-GR" sz="2400" dirty="0" err="1">
                <a:solidFill>
                  <a:srgbClr val="FFFF00"/>
                </a:solidFill>
              </a:rPr>
              <a:t>Καστόρειο</a:t>
            </a:r>
            <a:r>
              <a:rPr lang="el-GR" sz="2400" dirty="0" smtClean="0">
                <a:solidFill>
                  <a:srgbClr val="FFFF00"/>
                </a:solidFill>
              </a:rPr>
              <a:t> [ 539 ] το </a:t>
            </a:r>
            <a:r>
              <a:rPr lang="el-GR" sz="2400" dirty="0">
                <a:solidFill>
                  <a:srgbClr val="FFFF00"/>
                </a:solidFill>
              </a:rPr>
              <a:t>Καστρί</a:t>
            </a:r>
            <a:r>
              <a:rPr lang="el-GR" sz="2400" dirty="0" smtClean="0">
                <a:solidFill>
                  <a:srgbClr val="FFFF00"/>
                </a:solidFill>
              </a:rPr>
              <a:t> [ 136 ]</a:t>
            </a:r>
          </a:p>
          <a:p>
            <a:pPr algn="l"/>
            <a:r>
              <a:rPr lang="el-GR" sz="2400" b="1" dirty="0" err="1">
                <a:solidFill>
                  <a:srgbClr val="FFFF00"/>
                </a:solidFill>
              </a:rPr>
              <a:t>Δ.δ</a:t>
            </a:r>
            <a:r>
              <a:rPr lang="el-GR" sz="2400" b="1" dirty="0">
                <a:solidFill>
                  <a:srgbClr val="FFFF00"/>
                </a:solidFill>
              </a:rPr>
              <a:t>. Αγίου </a:t>
            </a:r>
            <a:r>
              <a:rPr lang="el-GR" sz="2400" b="1" dirty="0" smtClean="0">
                <a:solidFill>
                  <a:srgbClr val="FFFF00"/>
                </a:solidFill>
              </a:rPr>
              <a:t>Κωνσταντίνου </a:t>
            </a:r>
            <a:r>
              <a:rPr lang="el-GR" sz="2400" dirty="0" smtClean="0">
                <a:solidFill>
                  <a:srgbClr val="FFFF00"/>
                </a:solidFill>
              </a:rPr>
              <a:t>[ 172 ]ο </a:t>
            </a:r>
            <a:r>
              <a:rPr lang="el-GR" sz="2400" dirty="0">
                <a:solidFill>
                  <a:srgbClr val="FFFF00"/>
                </a:solidFill>
              </a:rPr>
              <a:t>Άγιος Κωνσταντίνος</a:t>
            </a:r>
            <a:r>
              <a:rPr lang="el-GR" sz="2400" dirty="0" smtClean="0">
                <a:solidFill>
                  <a:srgbClr val="FFFF00"/>
                </a:solidFill>
              </a:rPr>
              <a:t> [ 121 ] τα </a:t>
            </a:r>
            <a:r>
              <a:rPr lang="el-GR" sz="2400" dirty="0" err="1">
                <a:solidFill>
                  <a:srgbClr val="FFFF00"/>
                </a:solidFill>
              </a:rPr>
              <a:t>Φουνταίικα</a:t>
            </a:r>
            <a:r>
              <a:rPr lang="el-GR" sz="2400" dirty="0" smtClean="0">
                <a:solidFill>
                  <a:srgbClr val="FFFF00"/>
                </a:solidFill>
              </a:rPr>
              <a:t> [ 51 ]</a:t>
            </a:r>
          </a:p>
          <a:p>
            <a:pPr algn="l"/>
            <a:r>
              <a:rPr lang="el-GR" sz="2400" b="1" dirty="0" err="1" smtClean="0">
                <a:solidFill>
                  <a:srgbClr val="FFFF00"/>
                </a:solidFill>
              </a:rPr>
              <a:t>Δ.δ</a:t>
            </a:r>
            <a:r>
              <a:rPr lang="el-GR" sz="2400" b="1" dirty="0" smtClean="0">
                <a:solidFill>
                  <a:srgbClr val="FFFF00"/>
                </a:solidFill>
              </a:rPr>
              <a:t>. </a:t>
            </a:r>
            <a:r>
              <a:rPr lang="el-GR" sz="2400" b="1" dirty="0" err="1" smtClean="0">
                <a:solidFill>
                  <a:srgbClr val="FFFF00"/>
                </a:solidFill>
              </a:rPr>
              <a:t>Αγόριανης</a:t>
            </a:r>
            <a:r>
              <a:rPr lang="el-GR" sz="2400" b="1" dirty="0" smtClean="0">
                <a:solidFill>
                  <a:srgbClr val="FFFF00"/>
                </a:solidFill>
              </a:rPr>
              <a:t> </a:t>
            </a:r>
            <a:r>
              <a:rPr lang="el-GR" sz="2400" dirty="0" smtClean="0">
                <a:solidFill>
                  <a:srgbClr val="FFFF00"/>
                </a:solidFill>
              </a:rPr>
              <a:t>-- η </a:t>
            </a:r>
            <a:r>
              <a:rPr lang="el-GR" sz="2400" dirty="0" err="1">
                <a:solidFill>
                  <a:srgbClr val="FFFF00"/>
                </a:solidFill>
              </a:rPr>
              <a:t>Αγόριανη</a:t>
            </a:r>
            <a:r>
              <a:rPr lang="el-GR" sz="2400" dirty="0" smtClean="0">
                <a:solidFill>
                  <a:srgbClr val="FFFF00"/>
                </a:solidFill>
              </a:rPr>
              <a:t> [ 259 ]</a:t>
            </a:r>
            <a:r>
              <a:rPr lang="el-GR" sz="2400" b="1" dirty="0" err="1" smtClean="0">
                <a:solidFill>
                  <a:srgbClr val="FFFF00"/>
                </a:solidFill>
              </a:rPr>
              <a:t>Δ.δ</a:t>
            </a:r>
            <a:r>
              <a:rPr lang="el-GR" sz="2400" b="1" dirty="0" smtClean="0">
                <a:solidFill>
                  <a:srgbClr val="FFFF00"/>
                </a:solidFill>
              </a:rPr>
              <a:t>. Αλευρούς </a:t>
            </a:r>
            <a:r>
              <a:rPr lang="el-GR" sz="2400" dirty="0" smtClean="0">
                <a:solidFill>
                  <a:srgbClr val="FFFF00"/>
                </a:solidFill>
              </a:rPr>
              <a:t>-- η </a:t>
            </a:r>
            <a:r>
              <a:rPr lang="el-GR" sz="2400" dirty="0">
                <a:solidFill>
                  <a:srgbClr val="FFFF00"/>
                </a:solidFill>
              </a:rPr>
              <a:t>Αλευρού</a:t>
            </a:r>
            <a:r>
              <a:rPr lang="el-GR" sz="2400" dirty="0" smtClean="0">
                <a:solidFill>
                  <a:srgbClr val="FFFF00"/>
                </a:solidFill>
              </a:rPr>
              <a:t> [ 141 ]</a:t>
            </a:r>
            <a:r>
              <a:rPr lang="el-GR" sz="2400" b="1" dirty="0" err="1">
                <a:solidFill>
                  <a:srgbClr val="FFFF00"/>
                </a:solidFill>
              </a:rPr>
              <a:t>Δ.δ</a:t>
            </a:r>
            <a:r>
              <a:rPr lang="el-GR" sz="2400" b="1" dirty="0">
                <a:solidFill>
                  <a:srgbClr val="FFFF00"/>
                </a:solidFill>
              </a:rPr>
              <a:t>. </a:t>
            </a:r>
            <a:r>
              <a:rPr lang="el-GR" sz="2400" b="1" dirty="0" err="1">
                <a:solidFill>
                  <a:srgbClr val="FFFF00"/>
                </a:solidFill>
              </a:rPr>
              <a:t>Βορδονίας</a:t>
            </a:r>
            <a:r>
              <a:rPr lang="el-GR" sz="2400" b="1" dirty="0" smtClean="0">
                <a:solidFill>
                  <a:srgbClr val="FFFF00"/>
                </a:solidFill>
              </a:rPr>
              <a:t> </a:t>
            </a:r>
            <a:r>
              <a:rPr lang="el-GR" sz="2400" dirty="0" smtClean="0">
                <a:solidFill>
                  <a:srgbClr val="FFFF00"/>
                </a:solidFill>
              </a:rPr>
              <a:t>[ 393 ]η </a:t>
            </a:r>
            <a:r>
              <a:rPr lang="el-GR" sz="2400" dirty="0" err="1">
                <a:solidFill>
                  <a:srgbClr val="FFFF00"/>
                </a:solidFill>
              </a:rPr>
              <a:t>Βορδόνια</a:t>
            </a:r>
            <a:r>
              <a:rPr lang="el-GR" sz="2400" dirty="0" smtClean="0">
                <a:solidFill>
                  <a:srgbClr val="FFFF00"/>
                </a:solidFill>
              </a:rPr>
              <a:t> [ 112] ]: η </a:t>
            </a:r>
            <a:r>
              <a:rPr lang="el-GR" sz="2400" dirty="0">
                <a:solidFill>
                  <a:srgbClr val="FFFF00"/>
                </a:solidFill>
              </a:rPr>
              <a:t>Επάνω Χώρα</a:t>
            </a:r>
            <a:r>
              <a:rPr lang="el-GR" sz="2400" dirty="0" smtClean="0">
                <a:solidFill>
                  <a:srgbClr val="FFFF00"/>
                </a:solidFill>
              </a:rPr>
              <a:t> [ 81 ], ο </a:t>
            </a:r>
            <a:r>
              <a:rPr lang="el-GR" sz="2400" dirty="0">
                <a:solidFill>
                  <a:srgbClr val="FFFF00"/>
                </a:solidFill>
              </a:rPr>
              <a:t>Κάμπος</a:t>
            </a:r>
            <a:r>
              <a:rPr lang="el-GR" sz="2400" dirty="0" smtClean="0">
                <a:solidFill>
                  <a:srgbClr val="FFFF00"/>
                </a:solidFill>
              </a:rPr>
              <a:t> [ 62 ], το </a:t>
            </a:r>
            <a:r>
              <a:rPr lang="el-GR" sz="2400" dirty="0" err="1">
                <a:solidFill>
                  <a:srgbClr val="FFFF00"/>
                </a:solidFill>
              </a:rPr>
              <a:t>Λόπεσι</a:t>
            </a:r>
            <a:r>
              <a:rPr lang="el-GR" sz="2400" dirty="0" smtClean="0">
                <a:solidFill>
                  <a:srgbClr val="FFFF00"/>
                </a:solidFill>
              </a:rPr>
              <a:t> [ 26 ], τα </a:t>
            </a:r>
            <a:r>
              <a:rPr lang="el-GR" sz="2400" dirty="0" err="1" smtClean="0">
                <a:solidFill>
                  <a:srgbClr val="FFFF00"/>
                </a:solidFill>
              </a:rPr>
              <a:t>Παππαδιάνικα</a:t>
            </a:r>
            <a:r>
              <a:rPr lang="el-GR" sz="2400" dirty="0" smtClean="0">
                <a:solidFill>
                  <a:srgbClr val="FFFF00"/>
                </a:solidFill>
              </a:rPr>
              <a:t>[ 5 ], η </a:t>
            </a:r>
            <a:r>
              <a:rPr lang="el-GR" sz="2400" dirty="0" err="1" smtClean="0">
                <a:solidFill>
                  <a:srgbClr val="FFFF00"/>
                </a:solidFill>
              </a:rPr>
              <a:t>Σουλήνα</a:t>
            </a:r>
            <a:r>
              <a:rPr lang="el-GR" sz="2400" dirty="0" smtClean="0">
                <a:solidFill>
                  <a:srgbClr val="FFFF00"/>
                </a:solidFill>
              </a:rPr>
              <a:t>[ 107 ]</a:t>
            </a:r>
          </a:p>
          <a:p>
            <a:pPr algn="l"/>
            <a:r>
              <a:rPr lang="el-GR" sz="2400" b="1" dirty="0" err="1" smtClean="0">
                <a:solidFill>
                  <a:srgbClr val="FFFF00"/>
                </a:solidFill>
              </a:rPr>
              <a:t>Δ.δ</a:t>
            </a:r>
            <a:r>
              <a:rPr lang="el-GR" sz="2400" b="1" dirty="0" smtClean="0">
                <a:solidFill>
                  <a:srgbClr val="FFFF00"/>
                </a:solidFill>
              </a:rPr>
              <a:t>. </a:t>
            </a:r>
            <a:r>
              <a:rPr lang="el-GR" sz="2400" b="1" dirty="0" err="1" smtClean="0">
                <a:solidFill>
                  <a:srgbClr val="FFFF00"/>
                </a:solidFill>
              </a:rPr>
              <a:t>Γεωργιτσίου</a:t>
            </a:r>
            <a:r>
              <a:rPr lang="el-GR" sz="2400" b="1" dirty="0" smtClean="0">
                <a:solidFill>
                  <a:srgbClr val="FFFF00"/>
                </a:solidFill>
              </a:rPr>
              <a:t> </a:t>
            </a:r>
            <a:r>
              <a:rPr lang="el-GR" sz="2400" dirty="0" smtClean="0">
                <a:solidFill>
                  <a:srgbClr val="FFFF00"/>
                </a:solidFill>
              </a:rPr>
              <a:t>-- το </a:t>
            </a:r>
            <a:r>
              <a:rPr lang="el-GR" sz="2400" dirty="0" err="1" smtClean="0">
                <a:solidFill>
                  <a:srgbClr val="FFFF00"/>
                </a:solidFill>
              </a:rPr>
              <a:t>Γεωργίτσι</a:t>
            </a:r>
            <a:r>
              <a:rPr lang="el-GR" sz="2400" dirty="0" smtClean="0">
                <a:solidFill>
                  <a:srgbClr val="FFFF00"/>
                </a:solidFill>
              </a:rPr>
              <a:t>[ 454 ]</a:t>
            </a:r>
          </a:p>
          <a:p>
            <a:pPr algn="l"/>
            <a:r>
              <a:rPr lang="el-GR" sz="2400" b="1" dirty="0" err="1" smtClean="0">
                <a:solidFill>
                  <a:srgbClr val="FFFF00"/>
                </a:solidFill>
              </a:rPr>
              <a:t>Δ.δ</a:t>
            </a:r>
            <a:r>
              <a:rPr lang="el-GR" sz="2400" b="1" dirty="0">
                <a:solidFill>
                  <a:srgbClr val="FFFF00"/>
                </a:solidFill>
              </a:rPr>
              <a:t>. </a:t>
            </a:r>
            <a:r>
              <a:rPr lang="el-GR" sz="2400" b="1" dirty="0" err="1" smtClean="0">
                <a:solidFill>
                  <a:srgbClr val="FFFF00"/>
                </a:solidFill>
              </a:rPr>
              <a:t>Λογκανίκου</a:t>
            </a:r>
            <a:r>
              <a:rPr lang="el-GR" sz="2400" dirty="0" smtClean="0">
                <a:solidFill>
                  <a:srgbClr val="FFFF00"/>
                </a:solidFill>
              </a:rPr>
              <a:t>[ 704 ]ο </a:t>
            </a:r>
            <a:r>
              <a:rPr lang="el-GR" sz="2400" dirty="0" err="1">
                <a:solidFill>
                  <a:srgbClr val="FFFF00"/>
                </a:solidFill>
              </a:rPr>
              <a:t>Λογκανίκος</a:t>
            </a:r>
            <a:r>
              <a:rPr lang="el-GR" sz="2400" dirty="0" smtClean="0">
                <a:solidFill>
                  <a:srgbClr val="FFFF00"/>
                </a:solidFill>
              </a:rPr>
              <a:t> [ 534 ], τα </a:t>
            </a:r>
            <a:r>
              <a:rPr lang="el-GR" sz="2400" dirty="0" err="1">
                <a:solidFill>
                  <a:srgbClr val="FFFF00"/>
                </a:solidFill>
              </a:rPr>
              <a:t>Βεργαδαίικα</a:t>
            </a:r>
            <a:r>
              <a:rPr lang="el-GR" sz="2400" dirty="0" smtClean="0">
                <a:solidFill>
                  <a:srgbClr val="FFFF00"/>
                </a:solidFill>
              </a:rPr>
              <a:t> [ 81 ], τα </a:t>
            </a:r>
            <a:r>
              <a:rPr lang="el-GR" sz="2400" dirty="0" err="1">
                <a:solidFill>
                  <a:srgbClr val="FFFF00"/>
                </a:solidFill>
              </a:rPr>
              <a:t>Γιακουμαίϊκα</a:t>
            </a:r>
            <a:r>
              <a:rPr lang="el-GR" sz="2400" dirty="0" smtClean="0">
                <a:solidFill>
                  <a:srgbClr val="FFFF00"/>
                </a:solidFill>
              </a:rPr>
              <a:t> [ 24 ]</a:t>
            </a:r>
          </a:p>
          <a:p>
            <a:pPr algn="l"/>
            <a:r>
              <a:rPr lang="el-GR" sz="2400" dirty="0" smtClean="0">
                <a:solidFill>
                  <a:srgbClr val="FFFF00"/>
                </a:solidFill>
              </a:rPr>
              <a:t>η </a:t>
            </a:r>
            <a:r>
              <a:rPr lang="el-GR" sz="2400" dirty="0" err="1">
                <a:solidFill>
                  <a:srgbClr val="FFFF00"/>
                </a:solidFill>
              </a:rPr>
              <a:t>Κοτίτσα</a:t>
            </a:r>
            <a:r>
              <a:rPr lang="el-GR" sz="2400" dirty="0" smtClean="0">
                <a:solidFill>
                  <a:srgbClr val="FFFF00"/>
                </a:solidFill>
              </a:rPr>
              <a:t> [ 13 ], το </a:t>
            </a:r>
            <a:r>
              <a:rPr lang="el-GR" sz="2400" dirty="0">
                <a:solidFill>
                  <a:srgbClr val="FFFF00"/>
                </a:solidFill>
              </a:rPr>
              <a:t>Κυπαρίσσι</a:t>
            </a:r>
            <a:r>
              <a:rPr lang="el-GR" sz="2400" dirty="0" smtClean="0">
                <a:solidFill>
                  <a:srgbClr val="FFFF00"/>
                </a:solidFill>
              </a:rPr>
              <a:t> [ 52 ]</a:t>
            </a:r>
          </a:p>
          <a:p>
            <a:pPr algn="l"/>
            <a:r>
              <a:rPr lang="el-GR" sz="2400" b="1" dirty="0" err="1" smtClean="0">
                <a:solidFill>
                  <a:srgbClr val="FFFF00"/>
                </a:solidFill>
              </a:rPr>
              <a:t>Δ.δ</a:t>
            </a:r>
            <a:r>
              <a:rPr lang="el-GR" sz="2400" b="1" dirty="0">
                <a:solidFill>
                  <a:srgbClr val="FFFF00"/>
                </a:solidFill>
              </a:rPr>
              <a:t>. </a:t>
            </a:r>
            <a:r>
              <a:rPr lang="el-GR" sz="2400" b="1" dirty="0" err="1">
                <a:solidFill>
                  <a:srgbClr val="FFFF00"/>
                </a:solidFill>
              </a:rPr>
              <a:t>Πελλάνας</a:t>
            </a:r>
            <a:r>
              <a:rPr lang="el-GR" sz="2400" b="1" dirty="0" smtClean="0">
                <a:solidFill>
                  <a:srgbClr val="FFFF00"/>
                </a:solidFill>
              </a:rPr>
              <a:t> </a:t>
            </a:r>
            <a:r>
              <a:rPr lang="el-GR" sz="2400" dirty="0" smtClean="0">
                <a:solidFill>
                  <a:srgbClr val="FFFF00"/>
                </a:solidFill>
              </a:rPr>
              <a:t>[ 423 ]η </a:t>
            </a:r>
            <a:r>
              <a:rPr lang="el-GR" sz="2400" dirty="0" err="1">
                <a:solidFill>
                  <a:srgbClr val="FFFF00"/>
                </a:solidFill>
              </a:rPr>
              <a:t>Πελλάνα</a:t>
            </a:r>
            <a:r>
              <a:rPr lang="el-GR" sz="2400" dirty="0" smtClean="0">
                <a:solidFill>
                  <a:srgbClr val="FFFF00"/>
                </a:solidFill>
              </a:rPr>
              <a:t> [ 307 ], το </a:t>
            </a:r>
            <a:r>
              <a:rPr lang="el-GR" sz="2400" dirty="0" err="1">
                <a:solidFill>
                  <a:srgbClr val="FFFF00"/>
                </a:solidFill>
              </a:rPr>
              <a:t>Παρδάλι</a:t>
            </a:r>
            <a:r>
              <a:rPr lang="el-GR" sz="2400" dirty="0" smtClean="0">
                <a:solidFill>
                  <a:srgbClr val="FFFF00"/>
                </a:solidFill>
              </a:rPr>
              <a:t> [ 116 ]</a:t>
            </a:r>
          </a:p>
          <a:p>
            <a:pPr algn="l"/>
            <a:r>
              <a:rPr lang="el-GR" sz="2400" b="1" dirty="0" err="1" smtClean="0">
                <a:solidFill>
                  <a:srgbClr val="FFFF00"/>
                </a:solidFill>
              </a:rPr>
              <a:t>Δ.δ</a:t>
            </a:r>
            <a:r>
              <a:rPr lang="el-GR" sz="2400" b="1" dirty="0" smtClean="0">
                <a:solidFill>
                  <a:srgbClr val="FFFF00"/>
                </a:solidFill>
              </a:rPr>
              <a:t>. </a:t>
            </a:r>
            <a:r>
              <a:rPr lang="el-GR" sz="2400" b="1" dirty="0" err="1" smtClean="0">
                <a:solidFill>
                  <a:srgbClr val="FFFF00"/>
                </a:solidFill>
              </a:rPr>
              <a:t>Περιβολίων</a:t>
            </a:r>
            <a:r>
              <a:rPr lang="el-GR" sz="2400" b="1" dirty="0" smtClean="0">
                <a:solidFill>
                  <a:srgbClr val="FFFF00"/>
                </a:solidFill>
              </a:rPr>
              <a:t> </a:t>
            </a:r>
            <a:r>
              <a:rPr lang="el-GR" sz="2400" dirty="0" smtClean="0">
                <a:solidFill>
                  <a:srgbClr val="FFFF00"/>
                </a:solidFill>
              </a:rPr>
              <a:t>-- τα </a:t>
            </a:r>
            <a:r>
              <a:rPr lang="el-GR" sz="2400" dirty="0">
                <a:solidFill>
                  <a:srgbClr val="FFFF00"/>
                </a:solidFill>
              </a:rPr>
              <a:t>Περιβόλια</a:t>
            </a:r>
            <a:r>
              <a:rPr lang="el-GR" sz="2400" dirty="0" smtClean="0">
                <a:solidFill>
                  <a:srgbClr val="FFFF00"/>
                </a:solidFill>
              </a:rPr>
              <a:t> [ 130 ]</a:t>
            </a:r>
            <a:endParaRPr lang="en-US" sz="2400" dirty="0" smtClean="0">
              <a:solidFill>
                <a:srgbClr val="FFFF00"/>
              </a:solidFill>
            </a:endParaRPr>
          </a:p>
          <a:p>
            <a:pPr algn="l"/>
            <a:r>
              <a:rPr lang="el-GR" sz="2800" b="1" dirty="0" smtClean="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Οι   απογραφές του 2001 και 2011 είχαν τα ίδια αποτελέσματα</a:t>
            </a:r>
            <a:endParaRPr lang="el-GR" sz="2800" b="1" dirty="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566</TotalTime>
  <Words>707</Words>
  <Application>Microsoft Office PowerPoint</Application>
  <PresentationFormat>Προβολή στην οθόνη (4:3)</PresentationFormat>
  <Paragraphs>97</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Διάμεσος</vt:lpstr>
      <vt:lpstr>PROJECT Β’ ΤΑΞΗΣ ΛΥΚΕΙΟΥ ΚΑΣΤΟΡΕΙΟΥ ΣΧ. ΈΤΟΣ: 2018-19</vt:lpstr>
      <vt:lpstr>Φέτος μας προβλημάτισε ένα θέμα που παρατηρούμε και στην περιοχή μας, το φαινόμενο της αστικοποίησης. Όλο και περισσότεροι άνθρωποι μετακομίζουν από το χωριό στην πόλη εξαιτίας είτε οικονομικών δυσκολιών (για εύρεση εργασίας) είτε επειδή στην πόλη τα άτομα έχουν περισσότερες δυνατότητες, μπορούν να ασχοληθούν με διάφορες δραστηριότητες και να γνωρίσουν περισσότερο κόσμο. </vt:lpstr>
      <vt:lpstr>Διαφάνεια 3</vt:lpstr>
      <vt:lpstr>Λίγα λόγια για την αστικοποίηση</vt:lpstr>
      <vt:lpstr>Διαφάνεια 5</vt:lpstr>
      <vt:lpstr>Διαφάνεια 6</vt:lpstr>
      <vt:lpstr>Διαφάνεια 7</vt:lpstr>
      <vt:lpstr>ΑπογραφΕΣ του πληθυσμοΥ των χωριΩν μαΣ απΟ την τελευταΙα ωΣ την πρΩτη</vt:lpstr>
      <vt:lpstr>Διαφάνεια 9</vt:lpstr>
      <vt:lpstr>Απογραφή 1991</vt:lpstr>
      <vt:lpstr>Απογραφή 1896</vt:lpstr>
      <vt:lpstr>Απογραφή 1879 </vt:lpstr>
      <vt:lpstr> Απογραφή 1828</vt:lpstr>
      <vt:lpstr>Αποτελέσματα ερωτηματολογίων</vt:lpstr>
      <vt:lpstr>Ερώτηση 1: Ποιος ήταν ο λόγος που μετακομίσατε στην πόλη;</vt:lpstr>
      <vt:lpstr>Ερώτηση 2: Έχετε αντιμετωπίσει κάποια δυσκολία στη νέα σας ζωή;</vt:lpstr>
      <vt:lpstr>Ερώτηση 3: Μετακομίσατε πρόσφατα; Αν όχι, πριν πόσα χρόνια;</vt:lpstr>
      <vt:lpstr>ΕρΩτηση 4: Η προσαρμοΓΗ σαΣ Ηταν εΥκολη ;</vt:lpstr>
      <vt:lpstr>Ερώτηση 5: Πιστεύετε ότι είναι καλύτερη η ζωή στην πόλη; </vt:lpstr>
      <vt:lpstr>Ερώτηση 6: Έχετε περιουσία στο χωριό σας;</vt:lpstr>
      <vt:lpstr>Ερώτηση 7: Κάθε πότε επισκέπτεστε το χωριό σας;</vt:lpstr>
      <vt:lpstr>Ερώτηση 8: Είστε οικογενειάρχης;</vt:lpstr>
      <vt:lpstr>Ερώτηση 9: Σκοπεύετε στο μέλλον να επιστρέψετε στο χωριό;</vt:lpstr>
      <vt:lpstr>Συμπέρασμα</vt:lpstr>
      <vt:lpstr>Διαφάνεια 25</vt:lpstr>
      <vt:lpstr>Διαφάνεια 26</vt:lpstr>
      <vt:lpstr>Ευχαριστούμε για την υπομονή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Αποτελέσματα ερωτηματολογίων</dc:title>
  <dc:creator>User</dc:creator>
  <cp:lastModifiedBy>user2</cp:lastModifiedBy>
  <cp:revision>73</cp:revision>
  <dcterms:created xsi:type="dcterms:W3CDTF">2019-01-07T10:27:20Z</dcterms:created>
  <dcterms:modified xsi:type="dcterms:W3CDTF">2019-01-22T11:35:11Z</dcterms:modified>
</cp:coreProperties>
</file>