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6" r:id="rId2"/>
    <p:sldId id="264" r:id="rId3"/>
    <p:sldId id="258" r:id="rId4"/>
    <p:sldId id="259" r:id="rId5"/>
    <p:sldId id="260" r:id="rId6"/>
    <p:sldId id="261" r:id="rId7"/>
    <p:sldId id="262" r:id="rId8"/>
    <p:sldId id="263" r:id="rId9"/>
    <p:sldId id="265" r:id="rId10"/>
    <p:sldId id="267"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80" y="8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12D273-C99D-4C2C-B2D9-CE59A5833FDF}" type="datetimeFigureOut">
              <a:rPr lang="el-GR" smtClean="0"/>
              <a:pPr/>
              <a:t>17/1/2018</a:t>
            </a:fld>
            <a:endParaRPr lang="el-GR" dirty="0"/>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38BC68-83FF-4BB2-BBF7-D348A3076FA6}" type="slidenum">
              <a:rPr lang="el-GR" smtClean="0"/>
              <a:pPr/>
              <a:t>‹#›</a:t>
            </a:fld>
            <a:endParaRPr lang="el-GR" dirty="0"/>
          </a:p>
        </p:txBody>
      </p:sp>
    </p:spTree>
    <p:extLst>
      <p:ext uri="{BB962C8B-B14F-4D97-AF65-F5344CB8AC3E}">
        <p14:creationId xmlns:p14="http://schemas.microsoft.com/office/powerpoint/2010/main" xmlns="" val="3855653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438BC68-83FF-4BB2-BBF7-D348A3076FA6}" type="slidenum">
              <a:rPr lang="el-GR" smtClean="0"/>
              <a:pPr/>
              <a:t>1</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1438BC68-83FF-4BB2-BBF7-D348A3076FA6}" type="slidenum">
              <a:rPr lang="el-GR" smtClean="0"/>
              <a:pPr/>
              <a:t>6</a:t>
            </a:fld>
            <a:endParaRPr lang="el-GR" dirty="0"/>
          </a:p>
        </p:txBody>
      </p:sp>
    </p:spTree>
    <p:extLst>
      <p:ext uri="{BB962C8B-B14F-4D97-AF65-F5344CB8AC3E}">
        <p14:creationId xmlns:p14="http://schemas.microsoft.com/office/powerpoint/2010/main" xmlns="" val="2994070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D2611126-64C4-460D-ADDC-419C9D249E93}" type="datetimeFigureOut">
              <a:rPr lang="el-GR" smtClean="0"/>
              <a:pPr/>
              <a:t>17/1/2018</a:t>
            </a:fld>
            <a:endParaRPr lang="el-GR" dirty="0"/>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dirty="0"/>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18D04D12-B1D5-45E6-9870-0BA3D9A757BC}"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2611126-64C4-460D-ADDC-419C9D249E93}" type="datetimeFigureOut">
              <a:rPr lang="el-GR" smtClean="0"/>
              <a:pPr/>
              <a:t>17/1/2018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8D04D12-B1D5-45E6-9870-0BA3D9A757BC}"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2611126-64C4-460D-ADDC-419C9D249E93}" type="datetimeFigureOut">
              <a:rPr lang="el-GR" smtClean="0"/>
              <a:pPr/>
              <a:t>17/1/2018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8D04D12-B1D5-45E6-9870-0BA3D9A757BC}"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D2611126-64C4-460D-ADDC-419C9D249E93}" type="datetimeFigureOut">
              <a:rPr lang="el-GR" smtClean="0"/>
              <a:pPr/>
              <a:t>17/1/2018</a:t>
            </a:fld>
            <a:endParaRPr lang="el-GR" dirty="0"/>
          </a:p>
        </p:txBody>
      </p:sp>
      <p:sp>
        <p:nvSpPr>
          <p:cNvPr id="9" name="8 - Θέση αριθμού διαφάνειας"/>
          <p:cNvSpPr>
            <a:spLocks noGrp="1"/>
          </p:cNvSpPr>
          <p:nvPr>
            <p:ph type="sldNum" sz="quarter" idx="15"/>
          </p:nvPr>
        </p:nvSpPr>
        <p:spPr/>
        <p:txBody>
          <a:bodyPr rtlCol="0"/>
          <a:lstStyle/>
          <a:p>
            <a:fld id="{18D04D12-B1D5-45E6-9870-0BA3D9A757BC}" type="slidenum">
              <a:rPr lang="el-GR" smtClean="0"/>
              <a:pPr/>
              <a:t>‹#›</a:t>
            </a:fld>
            <a:endParaRPr lang="el-GR" dirty="0"/>
          </a:p>
        </p:txBody>
      </p:sp>
      <p:sp>
        <p:nvSpPr>
          <p:cNvPr id="10" name="9 - Θέση υποσέλιδου"/>
          <p:cNvSpPr>
            <a:spLocks noGrp="1"/>
          </p:cNvSpPr>
          <p:nvPr>
            <p:ph type="ftr" sz="quarter" idx="16"/>
          </p:nvPr>
        </p:nvSpPr>
        <p:spPr/>
        <p:txBody>
          <a:bodyPr rtlCol="0"/>
          <a:lstStyle/>
          <a:p>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D2611126-64C4-460D-ADDC-419C9D249E93}" type="datetimeFigureOut">
              <a:rPr lang="el-GR" smtClean="0"/>
              <a:pPr/>
              <a:t>17/1/2018</a:t>
            </a:fld>
            <a:endParaRPr lang="el-GR" dirty="0"/>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dirty="0"/>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18D04D12-B1D5-45E6-9870-0BA3D9A757BC}"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D2611126-64C4-460D-ADDC-419C9D249E93}" type="datetimeFigureOut">
              <a:rPr lang="el-GR" smtClean="0"/>
              <a:pPr/>
              <a:t>17/1/2018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18D04D12-B1D5-45E6-9870-0BA3D9A757BC}" type="slidenum">
              <a:rPr lang="el-GR" smtClean="0"/>
              <a:pPr/>
              <a:t>‹#›</a:t>
            </a:fld>
            <a:endParaRPr lang="el-GR" dirty="0"/>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D2611126-64C4-460D-ADDC-419C9D249E93}" type="datetimeFigureOut">
              <a:rPr lang="el-GR" smtClean="0"/>
              <a:pPr/>
              <a:t>17/1/2018</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18D04D12-B1D5-45E6-9870-0BA3D9A757BC}" type="slidenum">
              <a:rPr lang="el-GR" smtClean="0"/>
              <a:pPr/>
              <a:t>‹#›</a:t>
            </a:fld>
            <a:endParaRPr lang="el-GR" dirty="0"/>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D2611126-64C4-460D-ADDC-419C9D249E93}" type="datetimeFigureOut">
              <a:rPr lang="el-GR" smtClean="0"/>
              <a:pPr/>
              <a:t>17/1/2018</a:t>
            </a:fld>
            <a:endParaRPr lang="el-GR" dirty="0"/>
          </a:p>
        </p:txBody>
      </p:sp>
      <p:sp>
        <p:nvSpPr>
          <p:cNvPr id="7" name="6 - Θέση αριθμού διαφάνειας"/>
          <p:cNvSpPr>
            <a:spLocks noGrp="1"/>
          </p:cNvSpPr>
          <p:nvPr>
            <p:ph type="sldNum" sz="quarter" idx="11"/>
          </p:nvPr>
        </p:nvSpPr>
        <p:spPr/>
        <p:txBody>
          <a:bodyPr rtlCol="0"/>
          <a:lstStyle/>
          <a:p>
            <a:fld id="{18D04D12-B1D5-45E6-9870-0BA3D9A757BC}" type="slidenum">
              <a:rPr lang="el-GR" smtClean="0"/>
              <a:pPr/>
              <a:t>‹#›</a:t>
            </a:fld>
            <a:endParaRPr lang="el-GR" dirty="0"/>
          </a:p>
        </p:txBody>
      </p:sp>
      <p:sp>
        <p:nvSpPr>
          <p:cNvPr id="8" name="7 - Θέση υποσέλιδου"/>
          <p:cNvSpPr>
            <a:spLocks noGrp="1"/>
          </p:cNvSpPr>
          <p:nvPr>
            <p:ph type="ftr" sz="quarter" idx="12"/>
          </p:nvPr>
        </p:nvSpPr>
        <p:spPr/>
        <p:txBody>
          <a:bodyPr rtlCol="0"/>
          <a:lstStyle/>
          <a:p>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2611126-64C4-460D-ADDC-419C9D249E93}" type="datetimeFigureOut">
              <a:rPr lang="el-GR" smtClean="0"/>
              <a:pPr/>
              <a:t>17/1/2018</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18D04D12-B1D5-45E6-9870-0BA3D9A757BC}"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D2611126-64C4-460D-ADDC-419C9D249E93}" type="datetimeFigureOut">
              <a:rPr lang="el-GR" smtClean="0"/>
              <a:pPr/>
              <a:t>17/1/2018</a:t>
            </a:fld>
            <a:endParaRPr lang="el-GR" dirty="0"/>
          </a:p>
        </p:txBody>
      </p:sp>
      <p:sp>
        <p:nvSpPr>
          <p:cNvPr id="22" name="21 - Θέση αριθμού διαφάνειας"/>
          <p:cNvSpPr>
            <a:spLocks noGrp="1"/>
          </p:cNvSpPr>
          <p:nvPr>
            <p:ph type="sldNum" sz="quarter" idx="15"/>
          </p:nvPr>
        </p:nvSpPr>
        <p:spPr/>
        <p:txBody>
          <a:bodyPr rtlCol="0"/>
          <a:lstStyle/>
          <a:p>
            <a:fld id="{18D04D12-B1D5-45E6-9870-0BA3D9A757BC}" type="slidenum">
              <a:rPr lang="el-GR" smtClean="0"/>
              <a:pPr/>
              <a:t>‹#›</a:t>
            </a:fld>
            <a:endParaRPr lang="el-GR" dirty="0"/>
          </a:p>
        </p:txBody>
      </p:sp>
      <p:sp>
        <p:nvSpPr>
          <p:cNvPr id="23" name="22 - Θέση υποσέλιδου"/>
          <p:cNvSpPr>
            <a:spLocks noGrp="1"/>
          </p:cNvSpPr>
          <p:nvPr>
            <p:ph type="ftr" sz="quarter" idx="16"/>
          </p:nvPr>
        </p:nvSpPr>
        <p:spPr/>
        <p:txBody>
          <a:bodyPr rtlCol="0"/>
          <a:lstStyle/>
          <a:p>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D2611126-64C4-460D-ADDC-419C9D249E93}" type="datetimeFigureOut">
              <a:rPr lang="el-GR" smtClean="0"/>
              <a:pPr/>
              <a:t>17/1/2018</a:t>
            </a:fld>
            <a:endParaRPr lang="el-GR" dirty="0"/>
          </a:p>
        </p:txBody>
      </p:sp>
      <p:sp>
        <p:nvSpPr>
          <p:cNvPr id="18" name="17 - Θέση αριθμού διαφάνειας"/>
          <p:cNvSpPr>
            <a:spLocks noGrp="1"/>
          </p:cNvSpPr>
          <p:nvPr>
            <p:ph type="sldNum" sz="quarter" idx="11"/>
          </p:nvPr>
        </p:nvSpPr>
        <p:spPr/>
        <p:txBody>
          <a:bodyPr rtlCol="0"/>
          <a:lstStyle/>
          <a:p>
            <a:fld id="{18D04D12-B1D5-45E6-9870-0BA3D9A757BC}" type="slidenum">
              <a:rPr lang="el-GR" smtClean="0"/>
              <a:pPr/>
              <a:t>‹#›</a:t>
            </a:fld>
            <a:endParaRPr lang="el-GR" dirty="0"/>
          </a:p>
        </p:txBody>
      </p:sp>
      <p:sp>
        <p:nvSpPr>
          <p:cNvPr id="21" name="20 - Θέση υποσέλιδου"/>
          <p:cNvSpPr>
            <a:spLocks noGrp="1"/>
          </p:cNvSpPr>
          <p:nvPr>
            <p:ph type="ftr" sz="quarter" idx="12"/>
          </p:nvPr>
        </p:nvSpPr>
        <p:spPr/>
        <p:txBody>
          <a:bodyPr rtlCol="0"/>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2611126-64C4-460D-ADDC-419C9D249E93}" type="datetimeFigureOut">
              <a:rPr lang="el-GR" smtClean="0"/>
              <a:pPr/>
              <a:t>17/1/2018</a:t>
            </a:fld>
            <a:endParaRPr lang="el-GR" dirty="0"/>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dirty="0"/>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8D04D12-B1D5-45E6-9870-0BA3D9A757BC}"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00034" y="500042"/>
            <a:ext cx="7772400" cy="1285884"/>
          </a:xfrm>
        </p:spPr>
        <p:txBody>
          <a:bodyPr>
            <a:normAutofit/>
          </a:bodyPr>
          <a:lstStyle/>
          <a:p>
            <a:pPr algn="ctr"/>
            <a:r>
              <a:rPr lang="el-GR" sz="4000" dirty="0">
                <a:solidFill>
                  <a:schemeClr val="accent1">
                    <a:lumMod val="75000"/>
                  </a:schemeClr>
                </a:solidFill>
              </a:rPr>
              <a:t>ΣΧΟΛΙΚΟΣ ΕΚΦΟΒΙΣΜΟΣ</a:t>
            </a:r>
          </a:p>
        </p:txBody>
      </p:sp>
      <p:sp>
        <p:nvSpPr>
          <p:cNvPr id="3" name="2 - Υπότιτλος"/>
          <p:cNvSpPr>
            <a:spLocks noGrp="1"/>
          </p:cNvSpPr>
          <p:nvPr>
            <p:ph type="subTitle" idx="1"/>
          </p:nvPr>
        </p:nvSpPr>
        <p:spPr>
          <a:xfrm>
            <a:off x="1785918" y="1928802"/>
            <a:ext cx="6700862" cy="1857388"/>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ctr"/>
            <a:r>
              <a:rPr lang="el-GR" sz="2400" dirty="0" smtClean="0"/>
              <a:t>Στο σχολείο όλοι λίγο πολύ έχουμε πέσει θύματα </a:t>
            </a:r>
            <a:r>
              <a:rPr lang="en-US" sz="2400" dirty="0" smtClean="0"/>
              <a:t>bullying </a:t>
            </a:r>
            <a:r>
              <a:rPr lang="el-GR" sz="2400" dirty="0" smtClean="0"/>
              <a:t>ή έχουμε </a:t>
            </a:r>
            <a:r>
              <a:rPr lang="el-GR" sz="2400" dirty="0"/>
              <a:t>γίνει μάρτυρες μιας σκηνής </a:t>
            </a:r>
            <a:r>
              <a:rPr lang="en-US" sz="2400" dirty="0"/>
              <a:t>bullying </a:t>
            </a:r>
            <a:r>
              <a:rPr lang="el-GR" sz="2400" dirty="0"/>
              <a:t>ή κάποιοι από </a:t>
            </a:r>
            <a:r>
              <a:rPr lang="el-GR" sz="2400" dirty="0" smtClean="0"/>
              <a:t>εμάς </a:t>
            </a:r>
            <a:r>
              <a:rPr lang="el-GR" sz="2400" dirty="0"/>
              <a:t>ήταν οι ίδιοι νταήδες και τώρα το έχουνε μετανιώσει.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85720" y="1714488"/>
            <a:ext cx="8072494"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l-GR" b="1" cap="small" dirty="0" err="1" smtClean="0">
                <a:solidFill>
                  <a:schemeClr val="accent1">
                    <a:lumMod val="75000"/>
                  </a:schemeClr>
                </a:solidFill>
                <a:latin typeface="+mj-lt"/>
                <a:ea typeface="+mj-ea"/>
                <a:cs typeface="+mj-cs"/>
              </a:rPr>
              <a:t>Ενέργειεσ</a:t>
            </a:r>
            <a:r>
              <a:rPr lang="el-GR" b="1" cap="small" dirty="0" smtClean="0">
                <a:solidFill>
                  <a:schemeClr val="accent1">
                    <a:lumMod val="75000"/>
                  </a:schemeClr>
                </a:solidFill>
                <a:latin typeface="+mj-lt"/>
                <a:ea typeface="+mj-ea"/>
                <a:cs typeface="+mj-cs"/>
              </a:rPr>
              <a:t> </a:t>
            </a:r>
            <a:r>
              <a:rPr lang="el-GR" b="1" cap="small" dirty="0" smtClean="0">
                <a:solidFill>
                  <a:schemeClr val="accent1">
                    <a:lumMod val="75000"/>
                  </a:schemeClr>
                </a:solidFill>
                <a:latin typeface="+mj-lt"/>
                <a:ea typeface="+mj-ea"/>
                <a:cs typeface="+mj-cs"/>
              </a:rPr>
              <a:t>του εκπαιδευτικού για να προλάβει την εμφάνιση του εκφοβισμού και </a:t>
            </a:r>
            <a:r>
              <a:rPr lang="el-GR" b="1" cap="small" dirty="0" err="1" smtClean="0">
                <a:solidFill>
                  <a:schemeClr val="accent1">
                    <a:lumMod val="75000"/>
                  </a:schemeClr>
                </a:solidFill>
                <a:latin typeface="+mj-lt"/>
                <a:ea typeface="+mj-ea"/>
                <a:cs typeface="+mj-cs"/>
              </a:rPr>
              <a:t>τησ</a:t>
            </a:r>
            <a:r>
              <a:rPr lang="el-GR" b="1" cap="small" dirty="0" smtClean="0">
                <a:solidFill>
                  <a:schemeClr val="accent1">
                    <a:lumMod val="75000"/>
                  </a:schemeClr>
                </a:solidFill>
                <a:latin typeface="+mj-lt"/>
                <a:ea typeface="+mj-ea"/>
                <a:cs typeface="+mj-cs"/>
              </a:rPr>
              <a:t> </a:t>
            </a:r>
            <a:r>
              <a:rPr lang="el-GR" b="1" cap="small" dirty="0" err="1" smtClean="0">
                <a:solidFill>
                  <a:schemeClr val="accent1">
                    <a:lumMod val="75000"/>
                  </a:schemeClr>
                </a:solidFill>
                <a:latin typeface="+mj-lt"/>
                <a:ea typeface="+mj-ea"/>
                <a:cs typeface="+mj-cs"/>
              </a:rPr>
              <a:t>βίασ</a:t>
            </a:r>
            <a:r>
              <a:rPr lang="el-GR" b="1" cap="small" dirty="0" smtClean="0">
                <a:solidFill>
                  <a:schemeClr val="accent1">
                    <a:lumMod val="75000"/>
                  </a:schemeClr>
                </a:solidFill>
                <a:latin typeface="+mj-lt"/>
                <a:ea typeface="+mj-ea"/>
                <a:cs typeface="+mj-cs"/>
              </a:rPr>
              <a:t> </a:t>
            </a:r>
            <a:r>
              <a:rPr lang="el-GR" b="1" cap="small" dirty="0" smtClean="0">
                <a:solidFill>
                  <a:schemeClr val="accent1">
                    <a:lumMod val="75000"/>
                  </a:schemeClr>
                </a:solidFill>
                <a:latin typeface="+mj-lt"/>
                <a:ea typeface="+mj-ea"/>
                <a:cs typeface="+mj-cs"/>
              </a:rPr>
              <a:t>στο σχολείο</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Για την πρόληψη του εκφοβισμού και της βίας στο σχολείο ο εκπαιδευτικός πλέον:</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συζητά με τους μαθητές για τα δικαιώματά τους, τους κανόνες συμπεριφοράς, στο σχολείο και τους τρόπους αντιμετώπισης του εκφοβισμού και της βίας στο σχολείο,</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παρέχει από νωρίς στους μαθητές κατάλληλους τρόπους έκφρασης της επιθετικότητας (όπως τα αθλήματα, οι τέχνες κτλ.) και ανάλογες ευκαιρίες για επιτεύγματα και καταξίωση,</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ενισχύει τη φιλία μεταξύ των μαθητών και να αναδεικνύει την αλληλεγγύη της παρέας των φίλων ως το πλέον κατάλληλο μέσο για την αντιμετώπιση περιστατικών </a:t>
            </a:r>
            <a:b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εκφοβισμού και βίας στο σχολείο,</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ευαισθητοποιεί τους γονείς για το πρόβλημα, στις ατομικές και στις ομαδικές </a:t>
            </a:r>
            <a:b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συνεργασίες, </a:t>
            </a:r>
            <a:b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αντιμετωπίζει τις αιτίες απομόνωσης και περιθωριοποίησης μαθητών, </a:t>
            </a:r>
            <a:b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δείχνει ιδιαίτερο ενδιαφέρον για την ένταξη στη σχολική ομάδα των νεοφερμένων μαθητών ή των μαθητών με ειδικά προβλήματα και ανάγκες, </a:t>
            </a:r>
            <a:b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ασκεί ουσιαστική εποπτεία των χώρων του σχολείου στους οποίους πιθανολογείται εκδήλωση εκφοβισμού και βίας μεταξύ των μαθητών.</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71472" y="357166"/>
            <a:ext cx="8572528" cy="3108543"/>
          </a:xfrm>
          <a:prstGeom prst="rect">
            <a:avLst/>
          </a:prstGeom>
          <a:noFill/>
        </p:spPr>
        <p:txBody>
          <a:bodyPr wrap="square" rtlCol="0">
            <a:spAutoFit/>
          </a:bodyPr>
          <a:lstStyle/>
          <a:p>
            <a:r>
              <a:rPr lang="el-GR" sz="2800" b="1" cap="small" dirty="0" smtClean="0">
                <a:solidFill>
                  <a:schemeClr val="accent1">
                    <a:lumMod val="75000"/>
                  </a:schemeClr>
                </a:solidFill>
                <a:latin typeface="+mj-lt"/>
                <a:ea typeface="+mj-ea"/>
                <a:cs typeface="+mj-cs"/>
              </a:rPr>
              <a:t>ΕΥΧΑΡΙΣΤΟΥΜΕ ΓΙΑ ΤΗΝ ΠΡΟΣΟΧΗ </a:t>
            </a:r>
            <a:r>
              <a:rPr lang="el-GR" sz="2800" b="1" cap="small" dirty="0" smtClean="0">
                <a:solidFill>
                  <a:schemeClr val="accent1">
                    <a:lumMod val="75000"/>
                  </a:schemeClr>
                </a:solidFill>
                <a:latin typeface="+mj-lt"/>
                <a:ea typeface="+mj-ea"/>
                <a:cs typeface="+mj-cs"/>
              </a:rPr>
              <a:t>ΣΑΣ </a:t>
            </a:r>
          </a:p>
          <a:p>
            <a:pPr algn="ctr">
              <a:buFont typeface="Arial" pitchFamily="34" charset="0"/>
              <a:buChar char="•"/>
            </a:pPr>
            <a:r>
              <a:rPr lang="el-GR" sz="3200" b="1" cap="small" dirty="0" smtClean="0">
                <a:solidFill>
                  <a:schemeClr val="bg1">
                    <a:lumMod val="50000"/>
                  </a:schemeClr>
                </a:solidFill>
                <a:latin typeface="+mj-lt"/>
                <a:ea typeface="+mj-ea"/>
                <a:cs typeface="+mj-cs"/>
              </a:rPr>
              <a:t>ΕΛΕΝΗ ΔΑΝΙΓΓΕΛΗ</a:t>
            </a:r>
          </a:p>
          <a:p>
            <a:pPr algn="ctr">
              <a:buFont typeface="Arial" pitchFamily="34" charset="0"/>
              <a:buChar char="•"/>
            </a:pPr>
            <a:r>
              <a:rPr lang="el-GR" sz="3200" b="1" cap="small" dirty="0" smtClean="0">
                <a:solidFill>
                  <a:schemeClr val="bg1">
                    <a:lumMod val="50000"/>
                  </a:schemeClr>
                </a:solidFill>
                <a:latin typeface="+mj-lt"/>
                <a:ea typeface="+mj-ea"/>
                <a:cs typeface="+mj-cs"/>
              </a:rPr>
              <a:t>ΑΝΑΣΤΑΣΙΑ ΡΟΥΜΠΟΥ</a:t>
            </a:r>
          </a:p>
          <a:p>
            <a:pPr algn="ctr">
              <a:buFont typeface="Arial" pitchFamily="34" charset="0"/>
              <a:buChar char="•"/>
            </a:pPr>
            <a:r>
              <a:rPr lang="el-GR" sz="3200" b="1" cap="small" dirty="0" smtClean="0">
                <a:solidFill>
                  <a:schemeClr val="bg1">
                    <a:lumMod val="50000"/>
                  </a:schemeClr>
                </a:solidFill>
                <a:latin typeface="+mj-lt"/>
                <a:ea typeface="+mj-ea"/>
                <a:cs typeface="+mj-cs"/>
              </a:rPr>
              <a:t>ΕΛΕΝΗ ΣΑΧΛΑ</a:t>
            </a:r>
          </a:p>
          <a:p>
            <a:pPr algn="ctr">
              <a:buFont typeface="Arial" pitchFamily="34" charset="0"/>
              <a:buChar char="•"/>
            </a:pPr>
            <a:r>
              <a:rPr lang="el-GR" sz="3200" b="1" cap="small" dirty="0" smtClean="0">
                <a:solidFill>
                  <a:schemeClr val="bg1">
                    <a:lumMod val="50000"/>
                  </a:schemeClr>
                </a:solidFill>
                <a:latin typeface="+mj-lt"/>
                <a:ea typeface="+mj-ea"/>
                <a:cs typeface="+mj-cs"/>
              </a:rPr>
              <a:t>ΦΑΣΟΥΛΟΠΟΥΛΟΥ ΓΩΓΩ</a:t>
            </a:r>
          </a:p>
          <a:p>
            <a:pPr>
              <a:buFont typeface="Arial" pitchFamily="34" charset="0"/>
              <a:buChar char="•"/>
            </a:pPr>
            <a:endParaRPr lang="el-GR" sz="4000" b="1" cap="small" dirty="0">
              <a:solidFill>
                <a:schemeClr val="accent1">
                  <a:lumMod val="75000"/>
                </a:schemeClr>
              </a:solidFill>
              <a:latin typeface="+mj-lt"/>
              <a:ea typeface="+mj-ea"/>
              <a:cs typeface="+mj-cs"/>
            </a:endParaRPr>
          </a:p>
        </p:txBody>
      </p:sp>
      <p:pic>
        <p:nvPicPr>
          <p:cNvPr id="26626" name="Picture 2" descr="Αποτέλεσμα εικόνας για bullying"/>
          <p:cNvPicPr>
            <a:picLocks noChangeAspect="1" noChangeArrowheads="1"/>
          </p:cNvPicPr>
          <p:nvPr/>
        </p:nvPicPr>
        <p:blipFill>
          <a:blip r:embed="rId2"/>
          <a:srcRect/>
          <a:stretch>
            <a:fillRect/>
          </a:stretch>
        </p:blipFill>
        <p:spPr bwMode="auto">
          <a:xfrm>
            <a:off x="1428728" y="3071810"/>
            <a:ext cx="6143668" cy="318613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dirty="0" smtClean="0">
                <a:solidFill>
                  <a:schemeClr val="accent1">
                    <a:lumMod val="75000"/>
                  </a:schemeClr>
                </a:solidFill>
              </a:rPr>
              <a:t>Ο </a:t>
            </a:r>
            <a:r>
              <a:rPr lang="el-GR" sz="4000" b="1" dirty="0" err="1" smtClean="0">
                <a:solidFill>
                  <a:schemeClr val="accent1">
                    <a:lumMod val="75000"/>
                  </a:schemeClr>
                </a:solidFill>
              </a:rPr>
              <a:t>ορισμόσ</a:t>
            </a:r>
            <a:r>
              <a:rPr lang="el-GR" sz="4000" b="1" dirty="0" smtClean="0">
                <a:solidFill>
                  <a:schemeClr val="accent1">
                    <a:lumMod val="75000"/>
                  </a:schemeClr>
                </a:solidFill>
              </a:rPr>
              <a:t> </a:t>
            </a:r>
            <a:r>
              <a:rPr lang="el-GR" sz="4000" b="1" dirty="0" smtClean="0">
                <a:solidFill>
                  <a:schemeClr val="accent1">
                    <a:lumMod val="75000"/>
                  </a:schemeClr>
                </a:solidFill>
              </a:rPr>
              <a:t>του </a:t>
            </a:r>
            <a:r>
              <a:rPr lang="en-US" sz="4000" b="1" dirty="0" smtClean="0">
                <a:solidFill>
                  <a:schemeClr val="accent1">
                    <a:lumMod val="75000"/>
                  </a:schemeClr>
                </a:solidFill>
              </a:rPr>
              <a:t>bullying </a:t>
            </a:r>
            <a:endParaRPr lang="el-GR" sz="4000" b="1" dirty="0">
              <a:solidFill>
                <a:schemeClr val="accent1">
                  <a:lumMod val="75000"/>
                </a:schemeClr>
              </a:solidFill>
            </a:endParaRPr>
          </a:p>
        </p:txBody>
      </p:sp>
      <p:sp>
        <p:nvSpPr>
          <p:cNvPr id="3" name="2 - Θέση περιεχομένου"/>
          <p:cNvSpPr>
            <a:spLocks noGrp="1"/>
          </p:cNvSpPr>
          <p:nvPr>
            <p:ph sz="quarter" idx="1"/>
          </p:nvPr>
        </p:nvSpPr>
        <p:spPr/>
        <p:txBody>
          <a:bodyPr/>
          <a:lstStyle/>
          <a:p>
            <a:r>
              <a:rPr lang="el-GR" dirty="0" smtClean="0"/>
              <a:t>Ο εκφοβισμός ορίζεται ως επαναλαμβανομένη βία από ανικανότητα του θύματος να αμυνθεί και να προστατέψει τον εαυτό του. Πιο ειδικά ο όρος εκτός  από την επιθυμία ενός ατόμου να βλάψει κάποιον άλλο </a:t>
            </a:r>
            <a:r>
              <a:rPr lang="el-GR" dirty="0" err="1" smtClean="0"/>
              <a:t>προυποθέτει</a:t>
            </a:r>
            <a:r>
              <a:rPr lang="el-GR" dirty="0" smtClean="0"/>
              <a:t> </a:t>
            </a:r>
            <a:r>
              <a:rPr lang="el-GR" dirty="0" smtClean="0"/>
              <a:t>την ασυμμετρία δύναμης. Στην Ελλάδα ο όρος </a:t>
            </a:r>
            <a:r>
              <a:rPr lang="en-US" dirty="0" smtClean="0"/>
              <a:t>bullying </a:t>
            </a:r>
            <a:r>
              <a:rPr lang="el-GR" dirty="0" smtClean="0"/>
              <a:t>μεταφράζεται ως παλικαρισμός ή νταηλίκι ως προς μαθητές κυρίως πρωτοβάθμιας εκπαίδευσης.  </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00034" y="285728"/>
            <a:ext cx="8001056" cy="430887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l-GR" sz="4000" b="1" cap="small" dirty="0" smtClean="0">
                <a:solidFill>
                  <a:schemeClr val="accent1">
                    <a:lumMod val="75000"/>
                  </a:schemeClr>
                </a:solidFill>
                <a:latin typeface="+mj-lt"/>
                <a:ea typeface="+mj-ea"/>
                <a:cs typeface="+mj-cs"/>
              </a:rPr>
              <a:t>Σ</a:t>
            </a:r>
            <a:r>
              <a:rPr lang="el-GR" sz="4000" b="1" cap="small" dirty="0">
                <a:solidFill>
                  <a:schemeClr val="accent1">
                    <a:lumMod val="75000"/>
                  </a:schemeClr>
                </a:solidFill>
                <a:latin typeface="+mj-lt"/>
                <a:ea typeface="+mj-ea"/>
                <a:cs typeface="+mj-cs"/>
              </a:rPr>
              <a:t>τα</a:t>
            </a:r>
            <a:r>
              <a:rPr lang="el-GR" sz="4000" b="1" cap="small" dirty="0" smtClean="0">
                <a:solidFill>
                  <a:schemeClr val="accent1">
                    <a:lumMod val="75000"/>
                  </a:schemeClr>
                </a:solidFill>
                <a:latin typeface="+mj-lt"/>
                <a:ea typeface="+mj-ea"/>
                <a:cs typeface="+mj-cs"/>
              </a:rPr>
              <a:t>τιστικά</a:t>
            </a:r>
            <a:r>
              <a:rPr lang="el-GR" sz="4000" b="1" cap="small" dirty="0">
                <a:solidFill>
                  <a:schemeClr val="accent1">
                    <a:lumMod val="75000"/>
                  </a:schemeClr>
                </a:solidFill>
                <a:latin typeface="+mj-lt"/>
                <a:ea typeface="+mj-ea"/>
                <a:cs typeface="+mj-cs"/>
              </a:rPr>
              <a:t>: </a:t>
            </a:r>
          </a:p>
          <a:p>
            <a:pPr>
              <a:buFont typeface="Wingdings" pitchFamily="2" charset="2"/>
              <a:buChar char="Ø"/>
            </a:pPr>
            <a:r>
              <a:rPr lang="el-GR" dirty="0"/>
              <a:t>Ένα παιδί θα πέσει θύμα κατά την διάρκεια του διαλλείματος κάθε 7 λεπτά </a:t>
            </a:r>
          </a:p>
          <a:p>
            <a:pPr>
              <a:buFont typeface="Wingdings" pitchFamily="2" charset="2"/>
              <a:buChar char="Ø"/>
            </a:pPr>
            <a:r>
              <a:rPr lang="el-GR" dirty="0"/>
              <a:t>ΤΟ 85% των παιδιών λέει πως όταν βρέθηκαν μπροστά σε μια σκηνή εκφοβισμού ένιωσαν εξαιρετικά άβολα και επίσης πολύ σπάνιο κάποιο από αυτά να κινήθηκε για να το σταματήσει.</a:t>
            </a:r>
          </a:p>
          <a:p>
            <a:pPr>
              <a:buFont typeface="Wingdings" pitchFamily="2" charset="2"/>
              <a:buChar char="Ø"/>
            </a:pPr>
            <a:r>
              <a:rPr lang="el-GR" dirty="0"/>
              <a:t>Μεγάλο ποσοστό αυτοκτονιών στα παιδιά και στους εφήβους αφορά θύματα του </a:t>
            </a:r>
            <a:r>
              <a:rPr lang="en-US" dirty="0"/>
              <a:t>bullying </a:t>
            </a:r>
            <a:r>
              <a:rPr lang="el-GR" dirty="0"/>
              <a:t>σε κάποιες σπάνιες περιπτώσεις οι θύτες συνειδητοποιούν τι κάνουν.</a:t>
            </a:r>
          </a:p>
          <a:p>
            <a:pPr>
              <a:buFont typeface="Wingdings" pitchFamily="2" charset="2"/>
              <a:buChar char="Ø"/>
            </a:pPr>
            <a:r>
              <a:rPr lang="el-GR" dirty="0"/>
              <a:t>Λιγότεροι από τους μίσους αναφέρουν σε γονείς η δάσκαλους ότι είναι θύματα.</a:t>
            </a:r>
          </a:p>
          <a:p>
            <a:pPr>
              <a:buFont typeface="Wingdings" pitchFamily="2" charset="2"/>
              <a:buChar char="Ø"/>
            </a:pPr>
            <a:r>
              <a:rPr lang="el-GR" dirty="0"/>
              <a:t>Στις Η.Π.Α 276.000 μαθητές ηλικίας 15 έως 25 ετών επιχείρησαν να αυτοκτονήσουν επειδή δεν άντεχαν να είναι θυματα.5.000 δυστυχώς τα κατάφεραν!!</a:t>
            </a:r>
            <a:r>
              <a:rPr lang="el-GR" dirty="0">
                <a:sym typeface="Wingdings" pitchFamily="2" charset="2"/>
              </a:rPr>
              <a:t></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214414" y="357166"/>
            <a:ext cx="7000924" cy="4708981"/>
          </a:xfrm>
          <a:prstGeom prst="rect">
            <a:avLst/>
          </a:prstGeom>
          <a:noFill/>
        </p:spPr>
        <p:txBody>
          <a:bodyPr wrap="square" rtlCol="0">
            <a:spAutoFit/>
          </a:bodyPr>
          <a:lstStyle/>
          <a:p>
            <a:r>
              <a:rPr lang="el-GR" sz="4000" b="1" cap="small" dirty="0">
                <a:solidFill>
                  <a:schemeClr val="accent1">
                    <a:lumMod val="75000"/>
                  </a:schemeClr>
                </a:solidFill>
                <a:latin typeface="+mj-lt"/>
                <a:ea typeface="+mj-ea"/>
                <a:cs typeface="+mj-cs"/>
              </a:rPr>
              <a:t>ΜΑΡΤΥΡΙΕΣ ΑΤΟΜΩΝ ΠΟΥ ΕΧΟΥΝ ΔΕΧΘΕΙ </a:t>
            </a:r>
            <a:r>
              <a:rPr lang="en-US" sz="4000" b="1" cap="small" dirty="0">
                <a:solidFill>
                  <a:schemeClr val="accent1">
                    <a:lumMod val="75000"/>
                  </a:schemeClr>
                </a:solidFill>
                <a:latin typeface="+mj-lt"/>
                <a:ea typeface="+mj-ea"/>
                <a:cs typeface="+mj-cs"/>
              </a:rPr>
              <a:t> BULLYING</a:t>
            </a:r>
          </a:p>
          <a:p>
            <a:endParaRPr lang="en-US" dirty="0"/>
          </a:p>
          <a:p>
            <a:pPr>
              <a:buFont typeface="Arial" pitchFamily="34" charset="0"/>
              <a:buChar char="•"/>
            </a:pPr>
            <a:r>
              <a:rPr lang="el-GR" dirty="0"/>
              <a:t>Η Ελένη είναι ένα κορίτσι με 1,78 ύψος. Είναι συμπαθής με τα περισσότερα παιδιά. Μια μέρα μετρά το σχολείο της μιλάει μια κοπέλα και της λέει ειρωνικά: Α! ωραίο προφίλ έχεις στο </a:t>
            </a:r>
            <a:r>
              <a:rPr lang="en-US" dirty="0"/>
              <a:t>FACEBOOK</a:t>
            </a:r>
            <a:r>
              <a:rPr lang="el-GR" dirty="0"/>
              <a:t>  μια γνωστή της από το σχολείο.  Η Ελένη της εξηγεί πως δεν έχει  λογαριασμούς στα μέσα κοινωνικής δικτύωσης. Αφού τέλειωσε το σχολείο μπήκε στο λογαριασμό που της είχε πει από το κινητό μιας φίλης της και είδε πως όλα αυτά ήταν αλήθεια. Βλέπουμε λοιπόν, πως η Ελένη έπεσε θύμα </a:t>
            </a:r>
            <a:r>
              <a:rPr lang="en-US" dirty="0"/>
              <a:t>cyber bullying. !</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787C928F-53CC-465D-98CE-DA13DE988176}"/>
              </a:ext>
            </a:extLst>
          </p:cNvPr>
          <p:cNvSpPr txBox="1"/>
          <p:nvPr/>
        </p:nvSpPr>
        <p:spPr>
          <a:xfrm>
            <a:off x="571472" y="1643050"/>
            <a:ext cx="7920880" cy="203132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buFont typeface="Arial" pitchFamily="34" charset="0"/>
              <a:buChar char="•"/>
            </a:pPr>
            <a:r>
              <a:rPr lang="el-GR" dirty="0"/>
              <a:t>Άλλο ένα θύμα σχολικού εκφοβισμού. Ο Νίκος σήμερα είναι 12 ετών. Όταν ήταν 7 ετών είχε πρόβλημα με το μάτι του, ήταν αλλήθωρος και τον κορόιδευαν όλα τα απιδιά στο σχολείο του. Ο Νίκος δεν μιλούσε γη αυτό το θέμα με τους γονείς του ούτε με τους δάσκαλους του. Η μητέρα του κατάλαβε ότι κάτι τρέχει στο σχολείο στη συνέχεια ο Νίκος έκανε εγχείρηση στο μάτι του κι έγινε καλά. Από εκεί και πέρα ξεκίνησε να κάνει νέες παρέες και ήταν αποδεκτός από όλους.   </a:t>
            </a:r>
          </a:p>
        </p:txBody>
      </p:sp>
    </p:spTree>
    <p:extLst>
      <p:ext uri="{BB962C8B-B14F-4D97-AF65-F5344CB8AC3E}">
        <p14:creationId xmlns:p14="http://schemas.microsoft.com/office/powerpoint/2010/main" xmlns="" val="1023380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31FAE04-9966-4C7B-A385-02A027C6B106}"/>
              </a:ext>
            </a:extLst>
          </p:cNvPr>
          <p:cNvSpPr txBox="1"/>
          <p:nvPr/>
        </p:nvSpPr>
        <p:spPr>
          <a:xfrm>
            <a:off x="500034" y="2357430"/>
            <a:ext cx="8501122" cy="2308324"/>
          </a:xfrm>
          <a:prstGeom prst="rect">
            <a:avLst/>
          </a:prstGeom>
          <a:noFill/>
        </p:spPr>
        <p:txBody>
          <a:bodyPr wrap="square" rtlCol="0">
            <a:spAutoFit/>
          </a:bodyPr>
          <a:lstStyle/>
          <a:p>
            <a:pPr>
              <a:buFont typeface="Arial" pitchFamily="34" charset="0"/>
              <a:buChar char="•"/>
            </a:pPr>
            <a:r>
              <a:rPr lang="el-GR" dirty="0"/>
              <a:t>Μίνα Ορφανού. Η απόφαση της  ηθοποιού να προχωρήσει σε αλλαγή φύλου και μάλιστα σε νεαρή ηλικία την κατέστησε σε στόχο. Στο δημοτικό ένα παιδί την έβριζε με σεξουαλική αναφορά και η αντίδραση της ήταν να τον χτυπήσει . Σε ηλικία 16 ετών όταν ήταν πάνω στην αλλαγή δυο άτομα ηλικίας 18 ετών την </a:t>
            </a:r>
            <a:r>
              <a:rPr lang="el-GR" dirty="0" smtClean="0"/>
              <a:t>προσέβαλαν </a:t>
            </a:r>
            <a:r>
              <a:rPr lang="el-GR" dirty="0"/>
              <a:t>πολύ άσχημα στο δρόμο. Τους κυνήγησε έπιασε τον ένα και του χτύπησε το κεφάλι στην άσφαλτο . Μάλιστα ακόμα και σ ήμερα δέχεται </a:t>
            </a:r>
            <a:r>
              <a:rPr lang="en-US" dirty="0"/>
              <a:t>bullying </a:t>
            </a:r>
            <a:r>
              <a:rPr lang="el-GR" dirty="0"/>
              <a:t>στη δουλειά της από συνάδελφους της, οι οποίοι αρνούνται να παίξουν μαζί της λόγω της ιδιαιτερότητας της.</a:t>
            </a:r>
          </a:p>
        </p:txBody>
      </p:sp>
      <p:sp>
        <p:nvSpPr>
          <p:cNvPr id="3" name="2 - TextBox"/>
          <p:cNvSpPr txBox="1"/>
          <p:nvPr/>
        </p:nvSpPr>
        <p:spPr>
          <a:xfrm>
            <a:off x="1071538" y="285728"/>
            <a:ext cx="6572296" cy="1323439"/>
          </a:xfrm>
          <a:prstGeom prst="rect">
            <a:avLst/>
          </a:prstGeom>
          <a:noFill/>
        </p:spPr>
        <p:txBody>
          <a:bodyPr wrap="square" rtlCol="0">
            <a:spAutoFit/>
          </a:bodyPr>
          <a:lstStyle/>
          <a:p>
            <a:r>
              <a:rPr lang="el-GR" sz="4000" b="1" cap="small" dirty="0" smtClean="0">
                <a:solidFill>
                  <a:schemeClr val="accent1">
                    <a:lumMod val="75000"/>
                  </a:schemeClr>
                </a:solidFill>
                <a:latin typeface="+mj-lt"/>
                <a:ea typeface="+mj-ea"/>
                <a:cs typeface="+mj-cs"/>
              </a:rPr>
              <a:t>ΔΙΑΣΗΜΟΙ ΠΟΥ ΕΧΟΥΝ ΔΕΧΤΕΙ </a:t>
            </a:r>
            <a:r>
              <a:rPr lang="en-US" sz="4000" b="1" cap="small" dirty="0" smtClean="0">
                <a:solidFill>
                  <a:schemeClr val="accent1">
                    <a:lumMod val="75000"/>
                  </a:schemeClr>
                </a:solidFill>
                <a:latin typeface="+mj-lt"/>
                <a:ea typeface="+mj-ea"/>
                <a:cs typeface="+mj-cs"/>
              </a:rPr>
              <a:t>BULLYING</a:t>
            </a:r>
            <a:endParaRPr lang="el-GR" sz="4000" b="1" cap="small" dirty="0">
              <a:solidFill>
                <a:schemeClr val="accent1">
                  <a:lumMod val="75000"/>
                </a:schemeClr>
              </a:solidFill>
              <a:latin typeface="+mj-lt"/>
              <a:ea typeface="+mj-ea"/>
              <a:cs typeface="+mj-cs"/>
            </a:endParaRPr>
          </a:p>
        </p:txBody>
      </p:sp>
    </p:spTree>
    <p:extLst>
      <p:ext uri="{BB962C8B-B14F-4D97-AF65-F5344CB8AC3E}">
        <p14:creationId xmlns:p14="http://schemas.microsoft.com/office/powerpoint/2010/main" xmlns="" val="927566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3125C58-842A-4C97-B5D7-0EC72B120483}"/>
              </a:ext>
            </a:extLst>
          </p:cNvPr>
          <p:cNvSpPr txBox="1"/>
          <p:nvPr/>
        </p:nvSpPr>
        <p:spPr>
          <a:xfrm>
            <a:off x="323528" y="332656"/>
            <a:ext cx="8424936" cy="3416320"/>
          </a:xfrm>
          <a:prstGeom prst="rect">
            <a:avLst/>
          </a:prstGeom>
          <a:noFill/>
        </p:spPr>
        <p:txBody>
          <a:bodyPr wrap="square" rtlCol="0">
            <a:spAutoFit/>
          </a:bodyPr>
          <a:lstStyle/>
          <a:p>
            <a:pPr>
              <a:buFont typeface="Arial" pitchFamily="34" charset="0"/>
              <a:buChar char="•"/>
            </a:pPr>
            <a:r>
              <a:rPr lang="el-GR" dirty="0"/>
              <a:t>Γιώργος Ιωάννου (2</a:t>
            </a:r>
            <a:r>
              <a:rPr lang="en-US" dirty="0"/>
              <a:t>j</a:t>
            </a:r>
            <a:r>
              <a:rPr lang="el-GR" dirty="0"/>
              <a:t>) γεννήθηκε στο Λονδίνο ενώ η καταγωγή του είναι ιταλοκυπρια και πήγε σχολείο στην Κύπρο. Εκεί πρωτοεμφανίστηκαν τα πρώτα κρούσματα εκφοβισμού. Στο γυμνάσιο επειδή δεν ήξερε καθόλου ελληνικά τον κορόιδευαν, τον έβριζαν και το ότι ήταν κλειστός σαν χαρακτήρας δεν βοήθησε την κατάσταση. Στο λύκειο αρχίσαν να τον σπρώχνουνε και να τον κοροϊδεύουν όλο και περισσότερο και αυτό τον οδήγησε στο να βγάλει ένα τραγούδι ως έναν τρόπο για να ξεσπάσει. Το τραγούδι λοιπόν ήταν εναντίον του σχολείο του, των συμμαθητών του, των καθηγητών του και του διευθυντή του. Κυκλοφόρησε παράνομα σε όλα τα σχολεία της Κύπρου και έτσι έγινε το πιο δημοφιλές άτομο στο σχολείο του. Το τραγούδι ήταν τόσο μεγάλη επιτυχία που αναγκάστηκε να αλλάξει σχολείο για να μην αποβληθεί αλλά τελικά δεν γλίτωσε και πήγε δικαστήριο. </a:t>
            </a:r>
          </a:p>
        </p:txBody>
      </p:sp>
      <p:pic>
        <p:nvPicPr>
          <p:cNvPr id="3" name="Picture 2" descr="Αποτέλεσμα εικόνας για bullying"/>
          <p:cNvPicPr>
            <a:picLocks noChangeAspect="1" noChangeArrowheads="1"/>
          </p:cNvPicPr>
          <p:nvPr/>
        </p:nvPicPr>
        <p:blipFill>
          <a:blip r:embed="rId2"/>
          <a:srcRect/>
          <a:stretch>
            <a:fillRect/>
          </a:stretch>
        </p:blipFill>
        <p:spPr bwMode="auto">
          <a:xfrm>
            <a:off x="1000100" y="3714752"/>
            <a:ext cx="4143404" cy="2881320"/>
          </a:xfrm>
          <a:prstGeom prst="rect">
            <a:avLst/>
          </a:prstGeom>
          <a:noFill/>
        </p:spPr>
      </p:pic>
    </p:spTree>
    <p:extLst>
      <p:ext uri="{BB962C8B-B14F-4D97-AF65-F5344CB8AC3E}">
        <p14:creationId xmlns:p14="http://schemas.microsoft.com/office/powerpoint/2010/main" xmlns="" val="3735725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7694F4B4-3E88-4E60-AFA8-A9D0FD8BE8C9}"/>
              </a:ext>
            </a:extLst>
          </p:cNvPr>
          <p:cNvSpPr txBox="1"/>
          <p:nvPr/>
        </p:nvSpPr>
        <p:spPr>
          <a:xfrm>
            <a:off x="611560" y="548680"/>
            <a:ext cx="7632848" cy="3170099"/>
          </a:xfrm>
          <a:prstGeom prst="rect">
            <a:avLst/>
          </a:prstGeom>
          <a:noFill/>
        </p:spPr>
        <p:txBody>
          <a:bodyPr wrap="square" rtlCol="0">
            <a:spAutoFit/>
          </a:bodyPr>
          <a:lstStyle/>
          <a:p>
            <a:r>
              <a:rPr lang="el-GR" sz="4000" b="1" cap="small" dirty="0">
                <a:solidFill>
                  <a:schemeClr val="accent1">
                    <a:lumMod val="75000"/>
                  </a:schemeClr>
                </a:solidFill>
                <a:latin typeface="+mj-lt"/>
                <a:ea typeface="+mj-ea"/>
                <a:cs typeface="+mj-cs"/>
              </a:rPr>
              <a:t>ΟΜΑΔΕΣ ΠΟΥ ΔΕΧΟΝΤΑΙ </a:t>
            </a:r>
            <a:r>
              <a:rPr lang="en-US" sz="4000" b="1" cap="small" dirty="0">
                <a:solidFill>
                  <a:schemeClr val="accent1">
                    <a:lumMod val="75000"/>
                  </a:schemeClr>
                </a:solidFill>
                <a:latin typeface="+mj-lt"/>
                <a:ea typeface="+mj-ea"/>
                <a:cs typeface="+mj-cs"/>
              </a:rPr>
              <a:t>BYLLIYNG</a:t>
            </a:r>
          </a:p>
          <a:p>
            <a:pPr marL="457200" indent="-457200">
              <a:buFont typeface="Courier New" pitchFamily="49" charset="0"/>
              <a:buChar char="o"/>
            </a:pPr>
            <a:r>
              <a:rPr lang="el-GR" sz="2000" dirty="0"/>
              <a:t>Άτομα από ξένες </a:t>
            </a:r>
            <a:r>
              <a:rPr lang="el-GR" sz="2000" dirty="0" smtClean="0"/>
              <a:t>χώρες</a:t>
            </a:r>
            <a:r>
              <a:rPr lang="en-US" sz="2000" dirty="0" smtClean="0"/>
              <a:t> </a:t>
            </a:r>
          </a:p>
          <a:p>
            <a:pPr marL="457200" indent="-457200">
              <a:buFont typeface="Courier New" pitchFamily="49" charset="0"/>
              <a:buChar char="o"/>
            </a:pPr>
            <a:r>
              <a:rPr lang="el-GR" sz="2000" dirty="0" smtClean="0"/>
              <a:t>Άτομα </a:t>
            </a:r>
            <a:r>
              <a:rPr lang="el-GR" sz="2000" dirty="0"/>
              <a:t>με διαφορετικό χρώμα δέρματος</a:t>
            </a:r>
          </a:p>
          <a:p>
            <a:pPr marL="457200" indent="-457200">
              <a:buFont typeface="Courier New" pitchFamily="49" charset="0"/>
              <a:buChar char="o"/>
            </a:pPr>
            <a:r>
              <a:rPr lang="el-GR" sz="2000" dirty="0"/>
              <a:t>Άτομα με ιδιαιτερότητες</a:t>
            </a:r>
          </a:p>
          <a:p>
            <a:pPr marL="457200" indent="-457200">
              <a:buFont typeface="Courier New" pitchFamily="49" charset="0"/>
              <a:buChar char="o"/>
            </a:pPr>
            <a:r>
              <a:rPr lang="el-GR" sz="2000" dirty="0"/>
              <a:t>Συγκεκριμένες ομάδες(αθίγγανοι, προσφυγές)</a:t>
            </a:r>
          </a:p>
          <a:p>
            <a:pPr marL="457200" indent="-457200">
              <a:buFont typeface="Courier New" pitchFamily="49" charset="0"/>
              <a:buChar char="o"/>
            </a:pPr>
            <a:r>
              <a:rPr lang="el-GR" sz="2000" dirty="0"/>
              <a:t>Άτομα με διαφορετική θρησκεία</a:t>
            </a:r>
          </a:p>
          <a:p>
            <a:pPr marL="457200" indent="-457200">
              <a:buFont typeface="Wingdings" panose="05000000000000000000" pitchFamily="2" charset="2"/>
              <a:buChar char="ü"/>
            </a:pPr>
            <a:endParaRPr lang="el-GR" sz="2000" dirty="0"/>
          </a:p>
        </p:txBody>
      </p:sp>
    </p:spTree>
    <p:extLst>
      <p:ext uri="{BB962C8B-B14F-4D97-AF65-F5344CB8AC3E}">
        <p14:creationId xmlns:p14="http://schemas.microsoft.com/office/powerpoint/2010/main" xmlns="" val="290538730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642918"/>
            <a:ext cx="4643406" cy="532453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Τρόποι αντιμετώπισης του εκφοβισμού και της βίας στο σχολείο</a:t>
            </a: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Στις μέρες μας έχουν εφαρμοστεί πολλά προγράμματα και γενικότερα προσπάθειες αντιμετώπισης του σχολικού εκφοβισμού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bullying</a:t>
            </a: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Ένα από αυτά είναι το διακρατικό Ευρωπαϊκό Πρόγραμμα ΔΑΦΝΗ ΙΙ «</a:t>
            </a:r>
            <a:r>
              <a:rPr kumimoji="0" lang="el-GR"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Πρόγραμμα Αξιολόγησης Αναγκών και Ευαισθητοποίησης για τον Εκφοβισμό και τη Βία στο σχολείο</a:t>
            </a: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Στο πλαίσιο του, μαθητές των δημοτικών σχολείων συμμετείχαν σε ειδικές </a:t>
            </a:r>
            <a:r>
              <a:rPr kumimoji="0" lang="el-G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ψυχοεκπαιδευτικές</a:t>
            </a: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δραστηριότητες. Στόχοι ήταν η ευαισθητοποίηση και η ενδυνάμωση των μαθητών στην αντιμετώπιση του εκφοβισμού και της βίας στο σχολείο. Μετά το τέλος της παρέμβασης αυτής παρατηρήθηκε: </a:t>
            </a:r>
            <a:b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αύξηση του ποσοστού των μαθητών (από 5,5% πριν από την παρέμβαση σε 15,79% μετά την παρέμβαση) που καταφεύγουν στο διευθυντή του σχολείου όταν πέσουν θύματα εκφοβισμού και βίας,</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μείωση του ποσοστού των μαθητών που δε μιλούν ποτέ σε κανέναν όταν εκφοβιστούν (από 28% πριν από την παρέμβαση σε 5,26% μετά την παρέμβαση), </a:t>
            </a:r>
            <a:b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μείωση του ποσοστού των μαθητών που δε μιλούν σε κανέναν όταν ασκήσουν εκφοβισμό και βία σε άλλο μαθητή (από 52% πριν από την παρέμβαση σε 18% έπειτα), καθώς οι μαθητές-θύτες μετά την παρέμβαση άρχισαν να μιλούν περισσότερο στους συνομηλίκους τους γι’ αυτό που έκαναν (αύξηση από 23,8% πριν από την παρέμβαση σε 72,8% μετά την παρέμβαση) ή στους γονείς τους (αύξηση από 19,05% πριν από την παρέμβαση σε 45,5% μετά την παρέμβαση) ή στα αδέρφια τους (αύξηση από 10% πριν από την παρέμβαση σε 36% μετά την παρέμβαση).</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1" name="Picture 7" descr="Αποτέλεσμα εικόνας για bullying"/>
          <p:cNvPicPr>
            <a:picLocks noChangeAspect="1" noChangeArrowheads="1"/>
          </p:cNvPicPr>
          <p:nvPr/>
        </p:nvPicPr>
        <p:blipFill>
          <a:blip r:embed="rId2"/>
          <a:srcRect/>
          <a:stretch>
            <a:fillRect/>
          </a:stretch>
        </p:blipFill>
        <p:spPr bwMode="auto">
          <a:xfrm>
            <a:off x="4857752" y="1285860"/>
            <a:ext cx="3929058" cy="4500594"/>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93</TotalTime>
  <Words>877</Words>
  <Application>Microsoft Office PowerPoint</Application>
  <PresentationFormat>Προβολή στην οθόνη (4:3)</PresentationFormat>
  <Paragraphs>39</Paragraphs>
  <Slides>11</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Προεξοχή</vt:lpstr>
      <vt:lpstr>ΣΧΟΛΙΚΟΣ ΕΚΦΟΒΙΣΜΟΣ</vt:lpstr>
      <vt:lpstr>Ο ορισμόσ του bullying </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ΣΧΟΛΙΚΟΣ ΕΚΦΟΒΙΣΜΟΣ</dc:title>
  <dc:creator>kastored</dc:creator>
  <cp:lastModifiedBy>user2</cp:lastModifiedBy>
  <cp:revision>15</cp:revision>
  <dcterms:created xsi:type="dcterms:W3CDTF">2018-01-10T11:18:41Z</dcterms:created>
  <dcterms:modified xsi:type="dcterms:W3CDTF">2018-01-17T11:27:49Z</dcterms:modified>
</cp:coreProperties>
</file>