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60" r:id="rId5"/>
    <p:sldId id="261"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Φύλλο1!$B$1</c:f>
              <c:strCache>
                <c:ptCount val="1"/>
                <c:pt idx="0">
                  <c:v>Σειρά 1</c:v>
                </c:pt>
              </c:strCache>
            </c:strRef>
          </c:tx>
          <c:invertIfNegative val="0"/>
          <c:cat>
            <c:strRef>
              <c:f>Φύλλο1!$A$2:$A$8</c:f>
              <c:strCache>
                <c:ptCount val="7"/>
                <c:pt idx="0">
                  <c:v>1985-1986</c:v>
                </c:pt>
                <c:pt idx="1">
                  <c:v>1990-1991</c:v>
                </c:pt>
                <c:pt idx="2">
                  <c:v>1995-1996</c:v>
                </c:pt>
                <c:pt idx="3">
                  <c:v>2000-2001</c:v>
                </c:pt>
                <c:pt idx="4">
                  <c:v>2005-2006</c:v>
                </c:pt>
                <c:pt idx="5">
                  <c:v>2010-2011</c:v>
                </c:pt>
                <c:pt idx="6">
                  <c:v>2015-2016</c:v>
                </c:pt>
              </c:strCache>
            </c:strRef>
          </c:cat>
          <c:val>
            <c:numRef>
              <c:f>Φύλλο1!$B$2:$B$8</c:f>
              <c:numCache>
                <c:formatCode>General</c:formatCode>
                <c:ptCount val="7"/>
                <c:pt idx="0">
                  <c:v>40</c:v>
                </c:pt>
                <c:pt idx="1">
                  <c:v>33</c:v>
                </c:pt>
                <c:pt idx="2">
                  <c:v>17</c:v>
                </c:pt>
                <c:pt idx="3">
                  <c:v>21</c:v>
                </c:pt>
                <c:pt idx="4">
                  <c:v>12</c:v>
                </c:pt>
                <c:pt idx="5">
                  <c:v>13</c:v>
                </c:pt>
                <c:pt idx="6">
                  <c:v>10</c:v>
                </c:pt>
              </c:numCache>
            </c:numRef>
          </c:val>
        </c:ser>
        <c:dLbls>
          <c:showLegendKey val="0"/>
          <c:showVal val="0"/>
          <c:showCatName val="0"/>
          <c:showSerName val="0"/>
          <c:showPercent val="0"/>
          <c:showBubbleSize val="0"/>
        </c:dLbls>
        <c:gapWidth val="150"/>
        <c:axId val="19794944"/>
        <c:axId val="90086400"/>
      </c:barChart>
      <c:catAx>
        <c:axId val="19794944"/>
        <c:scaling>
          <c:orientation val="minMax"/>
        </c:scaling>
        <c:delete val="0"/>
        <c:axPos val="b"/>
        <c:majorTickMark val="out"/>
        <c:minorTickMark val="none"/>
        <c:tickLblPos val="nextTo"/>
        <c:crossAx val="90086400"/>
        <c:crosses val="autoZero"/>
        <c:auto val="1"/>
        <c:lblAlgn val="ctr"/>
        <c:lblOffset val="100"/>
        <c:noMultiLvlLbl val="0"/>
      </c:catAx>
      <c:valAx>
        <c:axId val="90086400"/>
        <c:scaling>
          <c:orientation val="minMax"/>
        </c:scaling>
        <c:delete val="0"/>
        <c:axPos val="l"/>
        <c:majorGridlines/>
        <c:numFmt formatCode="General" sourceLinked="1"/>
        <c:majorTickMark val="out"/>
        <c:minorTickMark val="none"/>
        <c:tickLblPos val="nextTo"/>
        <c:crossAx val="19794944"/>
        <c:crosses val="autoZero"/>
        <c:crossBetween val="between"/>
      </c:valAx>
    </c:plotArea>
    <c:legend>
      <c:legendPos val="r"/>
      <c:layout/>
      <c:overlay val="0"/>
    </c:legend>
    <c:plotVisOnly val="1"/>
    <c:dispBlanksAs val="gap"/>
    <c:showDLblsOverMax val="0"/>
  </c:chart>
  <c:spPr>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w="9525" cap="flat" cmpd="sng" algn="ctr">
      <a:solidFill>
        <a:schemeClr val="dk1">
          <a:shade val="95000"/>
          <a:satMod val="105000"/>
        </a:schemeClr>
      </a:solidFill>
      <a:prstDash val="solid"/>
    </a:ln>
    <a:effectLst>
      <a:outerShdw blurRad="40000" dist="23000" dir="5400000" rotWithShape="0">
        <a:srgbClr val="000000">
          <a:alpha val="35000"/>
        </a:srgbClr>
      </a:outerShdw>
    </a:effectLst>
  </c:spPr>
  <c:txPr>
    <a:bodyPr/>
    <a:lstStyle/>
    <a:p>
      <a:pPr>
        <a:defRPr>
          <a:solidFill>
            <a:schemeClr val="lt1"/>
          </a:solidFill>
          <a:latin typeface="+mn-lt"/>
          <a:ea typeface="+mn-ea"/>
          <a:cs typeface="+mn-cs"/>
        </a:defRPr>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Φύλλο1!$B$1</c:f>
              <c:strCache>
                <c:ptCount val="1"/>
                <c:pt idx="0">
                  <c:v>Σειρά 1</c:v>
                </c:pt>
              </c:strCache>
            </c:strRef>
          </c:tx>
          <c:invertIfNegative val="0"/>
          <c:cat>
            <c:strRef>
              <c:f>Φύλλο1!$A$2:$A$8</c:f>
              <c:strCache>
                <c:ptCount val="7"/>
                <c:pt idx="0">
                  <c:v>1985-1986</c:v>
                </c:pt>
                <c:pt idx="1">
                  <c:v>1990-1991</c:v>
                </c:pt>
                <c:pt idx="2">
                  <c:v>1995-1996</c:v>
                </c:pt>
                <c:pt idx="3">
                  <c:v>2000-2001</c:v>
                </c:pt>
                <c:pt idx="4">
                  <c:v>2005-2006</c:v>
                </c:pt>
                <c:pt idx="5">
                  <c:v>2010-2011</c:v>
                </c:pt>
                <c:pt idx="6">
                  <c:v>2015-2016</c:v>
                </c:pt>
              </c:strCache>
            </c:strRef>
          </c:cat>
          <c:val>
            <c:numRef>
              <c:f>Φύλλο1!$B$2:$B$8</c:f>
              <c:numCache>
                <c:formatCode>General</c:formatCode>
                <c:ptCount val="7"/>
                <c:pt idx="0">
                  <c:v>24</c:v>
                </c:pt>
                <c:pt idx="1">
                  <c:v>17</c:v>
                </c:pt>
                <c:pt idx="2">
                  <c:v>17</c:v>
                </c:pt>
                <c:pt idx="3">
                  <c:v>13</c:v>
                </c:pt>
                <c:pt idx="4">
                  <c:v>11</c:v>
                </c:pt>
                <c:pt idx="5">
                  <c:v>11</c:v>
                </c:pt>
                <c:pt idx="6">
                  <c:v>5</c:v>
                </c:pt>
              </c:numCache>
            </c:numRef>
          </c:val>
        </c:ser>
        <c:dLbls>
          <c:showLegendKey val="0"/>
          <c:showVal val="0"/>
          <c:showCatName val="0"/>
          <c:showSerName val="0"/>
          <c:showPercent val="0"/>
          <c:showBubbleSize val="0"/>
        </c:dLbls>
        <c:gapWidth val="150"/>
        <c:axId val="22391040"/>
        <c:axId val="22392832"/>
      </c:barChart>
      <c:catAx>
        <c:axId val="22391040"/>
        <c:scaling>
          <c:orientation val="minMax"/>
        </c:scaling>
        <c:delete val="0"/>
        <c:axPos val="b"/>
        <c:majorTickMark val="out"/>
        <c:minorTickMark val="none"/>
        <c:tickLblPos val="nextTo"/>
        <c:crossAx val="22392832"/>
        <c:crosses val="autoZero"/>
        <c:auto val="1"/>
        <c:lblAlgn val="ctr"/>
        <c:lblOffset val="100"/>
        <c:noMultiLvlLbl val="0"/>
      </c:catAx>
      <c:valAx>
        <c:axId val="22392832"/>
        <c:scaling>
          <c:orientation val="minMax"/>
        </c:scaling>
        <c:delete val="0"/>
        <c:axPos val="l"/>
        <c:majorGridlines/>
        <c:numFmt formatCode="General" sourceLinked="1"/>
        <c:majorTickMark val="out"/>
        <c:minorTickMark val="none"/>
        <c:tickLblPos val="nextTo"/>
        <c:crossAx val="22391040"/>
        <c:crosses val="autoZero"/>
        <c:crossBetween val="between"/>
      </c:valAx>
    </c:plotArea>
    <c:legend>
      <c:legendPos val="r"/>
      <c:layout/>
      <c:overlay val="0"/>
    </c:legend>
    <c:plotVisOnly val="1"/>
    <c:dispBlanksAs val="gap"/>
    <c:showDLblsOverMax val="0"/>
  </c:chart>
  <c:spPr>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w="9525" cap="flat" cmpd="sng" algn="ctr">
      <a:solidFill>
        <a:schemeClr val="dk1">
          <a:shade val="95000"/>
          <a:satMod val="105000"/>
        </a:schemeClr>
      </a:solidFill>
      <a:prstDash val="solid"/>
    </a:ln>
    <a:effectLst>
      <a:outerShdw blurRad="40000" dist="23000" dir="5400000" rotWithShape="0">
        <a:srgbClr val="000000">
          <a:alpha val="35000"/>
        </a:srgbClr>
      </a:outerShdw>
    </a:effectLst>
  </c:spPr>
  <c:txPr>
    <a:bodyPr/>
    <a:lstStyle/>
    <a:p>
      <a:pPr>
        <a:defRPr>
          <a:solidFill>
            <a:schemeClr val="lt1"/>
          </a:solidFill>
          <a:latin typeface="+mn-lt"/>
          <a:ea typeface="+mn-ea"/>
          <a:cs typeface="+mn-cs"/>
        </a:defRPr>
      </a:pPr>
      <a:endParaRPr lang="el-G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5F6B42-3018-4919-91A9-1F97F34A3A2C}" type="datetimeFigureOut">
              <a:rPr lang="el-GR" smtClean="0"/>
              <a:pPr/>
              <a:t>13/12/2018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13AC0A-84CA-4C80-9BAB-F0F95E333263}" type="slidenum">
              <a:rPr lang="el-GR" smtClean="0"/>
              <a:pPr/>
              <a:t>‹#›</a:t>
            </a:fld>
            <a:endParaRPr lang="el-GR"/>
          </a:p>
        </p:txBody>
      </p:sp>
    </p:spTree>
    <p:extLst>
      <p:ext uri="{BB962C8B-B14F-4D97-AF65-F5344CB8AC3E}">
        <p14:creationId xmlns:p14="http://schemas.microsoft.com/office/powerpoint/2010/main" val="589514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313AC0A-84CA-4C80-9BAB-F0F95E333263}"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EC8F888-617E-4E16-8659-86577455C66E}" type="datetimeFigureOut">
              <a:rPr lang="el-GR" smtClean="0"/>
              <a:pPr/>
              <a:t>13/12/2018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A779E29-B75D-454B-9226-7089E9A4860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EC8F888-617E-4E16-8659-86577455C66E}" type="datetimeFigureOut">
              <a:rPr lang="el-GR" smtClean="0"/>
              <a:pPr/>
              <a:t>13/12/2018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A779E29-B75D-454B-9226-7089E9A4860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EC8F888-617E-4E16-8659-86577455C66E}" type="datetimeFigureOut">
              <a:rPr lang="el-GR" smtClean="0"/>
              <a:pPr/>
              <a:t>13/12/2018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A779E29-B75D-454B-9226-7089E9A4860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EC8F888-617E-4E16-8659-86577455C66E}" type="datetimeFigureOut">
              <a:rPr lang="el-GR" smtClean="0"/>
              <a:pPr/>
              <a:t>13/12/2018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A779E29-B75D-454B-9226-7089E9A4860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EC8F888-617E-4E16-8659-86577455C66E}" type="datetimeFigureOut">
              <a:rPr lang="el-GR" smtClean="0"/>
              <a:pPr/>
              <a:t>13/12/2018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A779E29-B75D-454B-9226-7089E9A4860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EC8F888-617E-4E16-8659-86577455C66E}" type="datetimeFigureOut">
              <a:rPr lang="el-GR" smtClean="0"/>
              <a:pPr/>
              <a:t>13/12/2018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A779E29-B75D-454B-9226-7089E9A4860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EC8F888-617E-4E16-8659-86577455C66E}" type="datetimeFigureOut">
              <a:rPr lang="el-GR" smtClean="0"/>
              <a:pPr/>
              <a:t>13/12/2018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A779E29-B75D-454B-9226-7089E9A4860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EC8F888-617E-4E16-8659-86577455C66E}" type="datetimeFigureOut">
              <a:rPr lang="el-GR" smtClean="0"/>
              <a:pPr/>
              <a:t>13/12/2018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A779E29-B75D-454B-9226-7089E9A4860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EC8F888-617E-4E16-8659-86577455C66E}" type="datetimeFigureOut">
              <a:rPr lang="el-GR" smtClean="0"/>
              <a:pPr/>
              <a:t>13/12/2018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A779E29-B75D-454B-9226-7089E9A4860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EC8F888-617E-4E16-8659-86577455C66E}" type="datetimeFigureOut">
              <a:rPr lang="el-GR" smtClean="0"/>
              <a:pPr/>
              <a:t>13/12/2018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A779E29-B75D-454B-9226-7089E9A4860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EC8F888-617E-4E16-8659-86577455C66E}" type="datetimeFigureOut">
              <a:rPr lang="el-GR" smtClean="0"/>
              <a:pPr/>
              <a:t>13/12/2018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A779E29-B75D-454B-9226-7089E9A4860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8F888-617E-4E16-8659-86577455C66E}" type="datetimeFigureOut">
              <a:rPr lang="el-GR" smtClean="0"/>
              <a:pPr/>
              <a:t>13/12/2018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79E29-B75D-454B-9226-7089E9A4860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28662" y="500043"/>
            <a:ext cx="7072362" cy="1071569"/>
          </a:xfrm>
        </p:spPr>
        <p:style>
          <a:lnRef idx="1">
            <a:schemeClr val="dk1"/>
          </a:lnRef>
          <a:fillRef idx="2">
            <a:schemeClr val="dk1"/>
          </a:fillRef>
          <a:effectRef idx="1">
            <a:schemeClr val="dk1"/>
          </a:effectRef>
          <a:fontRef idx="minor">
            <a:schemeClr val="dk1"/>
          </a:fontRef>
        </p:style>
        <p:txBody>
          <a:bodyPr>
            <a:normAutofit fontScale="90000"/>
          </a:bodyPr>
          <a:lstStyle/>
          <a:p>
            <a:r>
              <a:rPr lang="el-GR" dirty="0"/>
              <a:t>Υπογεννητικότητα</a:t>
            </a:r>
            <a:br>
              <a:rPr lang="el-GR" dirty="0"/>
            </a:br>
            <a:endParaRPr lang="el-GR" dirty="0"/>
          </a:p>
        </p:txBody>
      </p:sp>
      <p:sp>
        <p:nvSpPr>
          <p:cNvPr id="3" name="2 - Υπότιτλος"/>
          <p:cNvSpPr>
            <a:spLocks noGrp="1"/>
          </p:cNvSpPr>
          <p:nvPr>
            <p:ph type="subTitle" idx="1"/>
          </p:nvPr>
        </p:nvSpPr>
        <p:spPr>
          <a:xfrm>
            <a:off x="1000100" y="2071678"/>
            <a:ext cx="6929486" cy="3714776"/>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r>
              <a:rPr lang="el-GR" sz="3800" dirty="0">
                <a:solidFill>
                  <a:schemeClr val="tx1"/>
                </a:solidFill>
              </a:rPr>
              <a:t>Η υπογεννητικότητα είναι το φαινόμενο κατά το οποίο μειώνονται σταδιακά και διαχρονικά ο αριθμός γεννήσεων σε μια χώρα σε σχέση με τον αριθμό θανάτων στην αντίστοιχη χώρα. Ιδιαίτερα στην Ελλάδα τα τελευταία χρόνια παρατηρείται έντονα αυτό το φαινόμενο και με το πέρασμα των χρόνων αυξάνεται όλο και περισσότερο.</a:t>
            </a:r>
          </a:p>
          <a:p>
            <a:endParaRPr lang="el-GR"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214415" y="285728"/>
            <a:ext cx="6715171" cy="1285884"/>
          </a:xfrm>
        </p:spPr>
        <p:style>
          <a:lnRef idx="1">
            <a:schemeClr val="dk1"/>
          </a:lnRef>
          <a:fillRef idx="2">
            <a:schemeClr val="dk1"/>
          </a:fillRef>
          <a:effectRef idx="1">
            <a:schemeClr val="dk1"/>
          </a:effectRef>
          <a:fontRef idx="minor">
            <a:schemeClr val="dk1"/>
          </a:fontRef>
        </p:style>
        <p:txBody>
          <a:bodyPr/>
          <a:lstStyle/>
          <a:p>
            <a:r>
              <a:rPr lang="en-US" dirty="0" smtClean="0"/>
              <a:t>T</a:t>
            </a:r>
            <a:r>
              <a:rPr lang="el-GR" dirty="0" smtClean="0"/>
              <a:t>α Αίτια</a:t>
            </a:r>
            <a:endParaRPr lang="el-GR" dirty="0"/>
          </a:p>
        </p:txBody>
      </p:sp>
      <p:sp>
        <p:nvSpPr>
          <p:cNvPr id="3" name="2 - Υπότιτλος"/>
          <p:cNvSpPr>
            <a:spLocks noGrp="1"/>
          </p:cNvSpPr>
          <p:nvPr>
            <p:ph type="subTitle" idx="1"/>
          </p:nvPr>
        </p:nvSpPr>
        <p:spPr>
          <a:xfrm>
            <a:off x="1428728" y="1785926"/>
            <a:ext cx="6325211" cy="4643470"/>
          </a:xfrm>
        </p:spPr>
        <p:style>
          <a:lnRef idx="1">
            <a:schemeClr val="dk1"/>
          </a:lnRef>
          <a:fillRef idx="2">
            <a:schemeClr val="dk1"/>
          </a:fillRef>
          <a:effectRef idx="1">
            <a:schemeClr val="dk1"/>
          </a:effectRef>
          <a:fontRef idx="minor">
            <a:schemeClr val="dk1"/>
          </a:fontRef>
        </p:style>
        <p:txBody>
          <a:bodyPr>
            <a:normAutofit/>
          </a:bodyPr>
          <a:lstStyle/>
          <a:p>
            <a:pPr>
              <a:buFont typeface="Arial" pitchFamily="34" charset="0"/>
              <a:buChar char="•"/>
            </a:pPr>
            <a:r>
              <a:rPr lang="el-GR" dirty="0" smtClean="0">
                <a:solidFill>
                  <a:schemeClr val="tx1"/>
                </a:solidFill>
              </a:rPr>
              <a:t>Παθολογικά Αίτια: Καταχρήσεις όπως αλκοόλ, κάπνισμα, παχυσαρκία κλπ. </a:t>
            </a:r>
            <a:endParaRPr lang="el-GR" dirty="0">
              <a:solidFill>
                <a:schemeClr val="tx1"/>
              </a:solidFill>
            </a:endParaRPr>
          </a:p>
          <a:p>
            <a:pPr>
              <a:buFont typeface="Arial" pitchFamily="34" charset="0"/>
              <a:buChar char="•"/>
            </a:pPr>
            <a:r>
              <a:rPr lang="el-GR" dirty="0" smtClean="0">
                <a:solidFill>
                  <a:schemeClr val="tx1"/>
                </a:solidFill>
              </a:rPr>
              <a:t>Ανεπιθύμητες εγκυμοσύνες: Καταλήγουν σε εκτρώσεις και αποβολές </a:t>
            </a:r>
          </a:p>
          <a:p>
            <a:pPr>
              <a:buFont typeface="Arial" pitchFamily="34" charset="0"/>
              <a:buChar char="•"/>
            </a:pPr>
            <a:r>
              <a:rPr lang="el-GR" dirty="0" smtClean="0">
                <a:solidFill>
                  <a:schemeClr val="tx1"/>
                </a:solidFill>
              </a:rPr>
              <a:t>Καριέρα: Θέτουν ως προτεραιότητα το επάγγελμα και όχι την οικογένεια</a:t>
            </a:r>
            <a:r>
              <a:rPr lang="en-US" dirty="0" smtClean="0">
                <a:solidFill>
                  <a:schemeClr val="tx1"/>
                </a:solidFill>
              </a:rPr>
              <a:t>.</a:t>
            </a:r>
            <a:r>
              <a:rPr lang="el-GR" dirty="0" smtClean="0">
                <a:solidFill>
                  <a:schemeClr val="tx1"/>
                </a:solidFill>
              </a:rPr>
              <a:t> </a:t>
            </a:r>
          </a:p>
          <a:p>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 Τίτλος"/>
          <p:cNvSpPr>
            <a:spLocks noGrp="1"/>
          </p:cNvSpPr>
          <p:nvPr>
            <p:ph type="title"/>
          </p:nvPr>
        </p:nvSpPr>
        <p:spPr>
          <a:xfrm>
            <a:off x="457200" y="274638"/>
            <a:ext cx="8229600" cy="1011222"/>
          </a:xfrm>
        </p:spPr>
        <p:style>
          <a:lnRef idx="1">
            <a:schemeClr val="accent1"/>
          </a:lnRef>
          <a:fillRef idx="2">
            <a:schemeClr val="accent1"/>
          </a:fillRef>
          <a:effectRef idx="1">
            <a:schemeClr val="accent1"/>
          </a:effectRef>
          <a:fontRef idx="minor">
            <a:schemeClr val="dk1"/>
          </a:fontRef>
        </p:style>
        <p:txBody>
          <a:bodyPr>
            <a:normAutofit/>
          </a:bodyPr>
          <a:lstStyle/>
          <a:p>
            <a:r>
              <a:rPr lang="el-GR" sz="3200" dirty="0" smtClean="0"/>
              <a:t>Εγγραφές Α’ Γυμνασίου </a:t>
            </a:r>
            <a:endParaRPr lang="el-G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3 - Τίτλος"/>
          <p:cNvSpPr>
            <a:spLocks noGrp="1"/>
          </p:cNvSpPr>
          <p:nvPr>
            <p:ph type="title"/>
          </p:nvPr>
        </p:nvSpPr>
        <p:spPr>
          <a:xfrm>
            <a:off x="457200" y="274638"/>
            <a:ext cx="8229600" cy="939784"/>
          </a:xfrm>
        </p:spPr>
        <p:style>
          <a:lnRef idx="1">
            <a:schemeClr val="accent1"/>
          </a:lnRef>
          <a:fillRef idx="2">
            <a:schemeClr val="accent1"/>
          </a:fillRef>
          <a:effectRef idx="1">
            <a:schemeClr val="accent1"/>
          </a:effectRef>
          <a:fontRef idx="minor">
            <a:schemeClr val="dk1"/>
          </a:fontRef>
        </p:style>
        <p:txBody>
          <a:bodyPr>
            <a:normAutofit/>
          </a:bodyPr>
          <a:lstStyle/>
          <a:p>
            <a:r>
              <a:rPr lang="el-GR" sz="3200" dirty="0" smtClean="0"/>
              <a:t>Εγγραφές Α΄ Λυκείου</a:t>
            </a:r>
            <a:endParaRPr lang="el-G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571480"/>
            <a:ext cx="7772400" cy="1071570"/>
          </a:xfrm>
        </p:spPr>
        <p:style>
          <a:lnRef idx="1">
            <a:schemeClr val="dk1"/>
          </a:lnRef>
          <a:fillRef idx="2">
            <a:schemeClr val="dk1"/>
          </a:fillRef>
          <a:effectRef idx="1">
            <a:schemeClr val="dk1"/>
          </a:effectRef>
          <a:fontRef idx="minor">
            <a:schemeClr val="dk1"/>
          </a:fontRef>
        </p:style>
        <p:txBody>
          <a:bodyPr>
            <a:normAutofit/>
          </a:bodyPr>
          <a:lstStyle/>
          <a:p>
            <a:r>
              <a:rPr lang="el-GR" sz="2400" dirty="0" smtClean="0"/>
              <a:t>Γιατί πρέπει να εγκατασταθούν περισσότερα άτομα στα χωριά;</a:t>
            </a:r>
            <a:endParaRPr lang="el-GR" sz="2400" dirty="0"/>
          </a:p>
        </p:txBody>
      </p:sp>
      <p:sp>
        <p:nvSpPr>
          <p:cNvPr id="3" name="2 - Υπότιτλος"/>
          <p:cNvSpPr>
            <a:spLocks noGrp="1"/>
          </p:cNvSpPr>
          <p:nvPr>
            <p:ph type="subTitle" idx="1"/>
          </p:nvPr>
        </p:nvSpPr>
        <p:spPr>
          <a:xfrm>
            <a:off x="1357290" y="1857364"/>
            <a:ext cx="6400800" cy="3209932"/>
          </a:xfrm>
        </p:spPr>
        <p:style>
          <a:lnRef idx="1">
            <a:schemeClr val="dk1"/>
          </a:lnRef>
          <a:fillRef idx="2">
            <a:schemeClr val="dk1"/>
          </a:fillRef>
          <a:effectRef idx="1">
            <a:schemeClr val="dk1"/>
          </a:effectRef>
          <a:fontRef idx="minor">
            <a:schemeClr val="dk1"/>
          </a:fontRef>
        </p:style>
        <p:txBody>
          <a:bodyPr>
            <a:normAutofit/>
          </a:bodyPr>
          <a:lstStyle/>
          <a:p>
            <a:pPr>
              <a:buFont typeface="Wingdings" pitchFamily="2" charset="2"/>
              <a:buChar char="v"/>
            </a:pPr>
            <a:r>
              <a:rPr lang="el-GR" sz="2000" dirty="0" smtClean="0">
                <a:solidFill>
                  <a:schemeClr val="tx1"/>
                </a:solidFill>
              </a:rPr>
              <a:t>Το περιβάλλον είναι πιο υγιές για να μεγαλώσει μια οικογένεια. </a:t>
            </a:r>
          </a:p>
          <a:p>
            <a:pPr>
              <a:buFont typeface="Wingdings" pitchFamily="2" charset="2"/>
              <a:buChar char="v"/>
            </a:pPr>
            <a:r>
              <a:rPr lang="el-GR" sz="2000" dirty="0" smtClean="0">
                <a:solidFill>
                  <a:schemeClr val="tx1"/>
                </a:solidFill>
              </a:rPr>
              <a:t>Ανάπτυξη  γεωργικής καλλιέργειας και δημιουργία νέων θέσεων εργασίας. </a:t>
            </a:r>
          </a:p>
          <a:p>
            <a:pPr>
              <a:buFont typeface="Wingdings" pitchFamily="2" charset="2"/>
              <a:buChar char="v"/>
            </a:pPr>
            <a:r>
              <a:rPr lang="el-GR" sz="2000" dirty="0" smtClean="0">
                <a:solidFill>
                  <a:schemeClr val="tx1"/>
                </a:solidFill>
              </a:rPr>
              <a:t>Βιολογικές τροφές συμβάλλουν στην σωστή ανάπτυξη του οργανισμού και στην αύξηση του προσδόκιμου ορίου ζωής.</a:t>
            </a:r>
          </a:p>
          <a:p>
            <a:pPr>
              <a:buFont typeface="Wingdings" pitchFamily="2" charset="2"/>
              <a:buChar char="v"/>
            </a:pPr>
            <a:r>
              <a:rPr lang="el-GR" sz="2000" dirty="0" smtClean="0">
                <a:solidFill>
                  <a:schemeClr val="tx1"/>
                </a:solidFill>
              </a:rPr>
              <a:t>Οικονομικότερος τρόπος ζωής με αποτέλεσμα οι νέοι  να έχουν  μεγαλύτερη ευχέρεια στη δημιουργία οικογένειας.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l-GR" dirty="0" smtClean="0"/>
              <a:t>Συμπέρασμα</a:t>
            </a:r>
            <a:endParaRPr lang="el-GR" dirty="0"/>
          </a:p>
        </p:txBody>
      </p:sp>
      <p:sp>
        <p:nvSpPr>
          <p:cNvPr id="3" name="2 - Θέση περιεχομένου"/>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el-GR" sz="2800" dirty="0" smtClean="0"/>
              <a:t>Με βάση την τοπική έρευνα που κάναμε, η μείωση του πληθυσμού στους  τοπικούς δήμους οφείλεται </a:t>
            </a:r>
            <a:r>
              <a:rPr lang="el-GR" sz="2800" dirty="0" smtClean="0"/>
              <a:t>στη τρίτη αιτία, </a:t>
            </a:r>
            <a:r>
              <a:rPr lang="el-GR" sz="2800" dirty="0" smtClean="0"/>
              <a:t>δηλαδή την  εγκατάσταση σε μεγαλύτερες πόλεις για την εύρεση επαγγέλματος</a:t>
            </a:r>
            <a:r>
              <a:rPr lang="el-GR" dirty="0" smtClean="0"/>
              <a:t>. </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TotalTime>
  <Words>191</Words>
  <Application>Microsoft Office PowerPoint</Application>
  <PresentationFormat>Προβολή στην οθόνη (4:3)</PresentationFormat>
  <Paragraphs>18</Paragraphs>
  <Slides>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Υπογεννητικότητα </vt:lpstr>
      <vt:lpstr>Tα Αίτια</vt:lpstr>
      <vt:lpstr>Εγγραφές Α’ Γυμνασίου </vt:lpstr>
      <vt:lpstr>Εγγραφές Α΄ Λυκείου</vt:lpstr>
      <vt:lpstr>Γιατί πρέπει να εγκατασταθούν περισσότερα άτομα στα χωριά;</vt:lpstr>
      <vt:lpstr>Συμπέρασμα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Υπογεννητικότητα</dc:title>
  <dc:creator>user8</dc:creator>
  <cp:lastModifiedBy>kastori</cp:lastModifiedBy>
  <cp:revision>15</cp:revision>
  <dcterms:created xsi:type="dcterms:W3CDTF">2018-11-19T11:20:39Z</dcterms:created>
  <dcterms:modified xsi:type="dcterms:W3CDTF">2018-12-13T10:48:44Z</dcterms:modified>
</cp:coreProperties>
</file>